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3"/>
  </p:notesMasterIdLst>
  <p:sldIdLst>
    <p:sldId id="257" r:id="rId2"/>
    <p:sldId id="351" r:id="rId3"/>
    <p:sldId id="365" r:id="rId4"/>
    <p:sldId id="359" r:id="rId5"/>
    <p:sldId id="360" r:id="rId6"/>
    <p:sldId id="380" r:id="rId7"/>
    <p:sldId id="366" r:id="rId8"/>
    <p:sldId id="361" r:id="rId9"/>
    <p:sldId id="367" r:id="rId10"/>
    <p:sldId id="449" r:id="rId11"/>
    <p:sldId id="356" r:id="rId12"/>
    <p:sldId id="362" r:id="rId13"/>
    <p:sldId id="352" r:id="rId14"/>
    <p:sldId id="364" r:id="rId15"/>
    <p:sldId id="368" r:id="rId16"/>
    <p:sldId id="369" r:id="rId17"/>
    <p:sldId id="370" r:id="rId18"/>
    <p:sldId id="372" r:id="rId19"/>
    <p:sldId id="374" r:id="rId20"/>
    <p:sldId id="376" r:id="rId21"/>
    <p:sldId id="375" r:id="rId22"/>
    <p:sldId id="371" r:id="rId23"/>
    <p:sldId id="379" r:id="rId24"/>
    <p:sldId id="381" r:id="rId25"/>
    <p:sldId id="373" r:id="rId26"/>
    <p:sldId id="382" r:id="rId27"/>
    <p:sldId id="384" r:id="rId28"/>
    <p:sldId id="383" r:id="rId29"/>
    <p:sldId id="385" r:id="rId30"/>
    <p:sldId id="386" r:id="rId31"/>
    <p:sldId id="387" r:id="rId32"/>
    <p:sldId id="388" r:id="rId33"/>
    <p:sldId id="454" r:id="rId34"/>
    <p:sldId id="393" r:id="rId35"/>
    <p:sldId id="389" r:id="rId36"/>
    <p:sldId id="394" r:id="rId37"/>
    <p:sldId id="395" r:id="rId38"/>
    <p:sldId id="396" r:id="rId39"/>
    <p:sldId id="397" r:id="rId40"/>
    <p:sldId id="400" r:id="rId41"/>
    <p:sldId id="401" r:id="rId42"/>
    <p:sldId id="398" r:id="rId43"/>
    <p:sldId id="408" r:id="rId44"/>
    <p:sldId id="377" r:id="rId45"/>
    <p:sldId id="402" r:id="rId46"/>
    <p:sldId id="403" r:id="rId47"/>
    <p:sldId id="404" r:id="rId48"/>
    <p:sldId id="406" r:id="rId49"/>
    <p:sldId id="407" r:id="rId50"/>
    <p:sldId id="411" r:id="rId51"/>
    <p:sldId id="410" r:id="rId52"/>
    <p:sldId id="455" r:id="rId53"/>
    <p:sldId id="378" r:id="rId54"/>
    <p:sldId id="456" r:id="rId55"/>
    <p:sldId id="458" r:id="rId56"/>
    <p:sldId id="427" r:id="rId57"/>
    <p:sldId id="457" r:id="rId58"/>
    <p:sldId id="452" r:id="rId59"/>
    <p:sldId id="451" r:id="rId60"/>
    <p:sldId id="363" r:id="rId61"/>
    <p:sldId id="409" r:id="rId62"/>
    <p:sldId id="414" r:id="rId63"/>
    <p:sldId id="412" r:id="rId64"/>
    <p:sldId id="415" r:id="rId65"/>
    <p:sldId id="417" r:id="rId66"/>
    <p:sldId id="418" r:id="rId67"/>
    <p:sldId id="416" r:id="rId68"/>
    <p:sldId id="413" r:id="rId69"/>
    <p:sldId id="419" r:id="rId70"/>
    <p:sldId id="421" r:id="rId71"/>
    <p:sldId id="436" r:id="rId72"/>
    <p:sldId id="428" r:id="rId73"/>
    <p:sldId id="430" r:id="rId74"/>
    <p:sldId id="429" r:id="rId75"/>
    <p:sldId id="431" r:id="rId76"/>
    <p:sldId id="433" r:id="rId77"/>
    <p:sldId id="434" r:id="rId78"/>
    <p:sldId id="437" r:id="rId79"/>
    <p:sldId id="435" r:id="rId80"/>
    <p:sldId id="438" r:id="rId81"/>
    <p:sldId id="439" r:id="rId82"/>
    <p:sldId id="441" r:id="rId83"/>
    <p:sldId id="442" r:id="rId84"/>
    <p:sldId id="443" r:id="rId85"/>
    <p:sldId id="444" r:id="rId86"/>
    <p:sldId id="445" r:id="rId87"/>
    <p:sldId id="446" r:id="rId88"/>
    <p:sldId id="447" r:id="rId89"/>
    <p:sldId id="448" r:id="rId90"/>
    <p:sldId id="440" r:id="rId91"/>
    <p:sldId id="262" r:id="rId92"/>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CC"/>
    <a:srgbClr val="CCFFFF"/>
    <a:srgbClr val="006600"/>
    <a:srgbClr val="FF0000"/>
    <a:srgbClr val="0000FF"/>
    <a:srgbClr val="993300"/>
    <a:srgbClr val="6600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4C1A8A3-306A-4EB7-A6B1-4F7E0EB9C5D6}" styleName="中度样式 3 - 强调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3C2FFA5D-87B4-456A-9821-1D502468CF0F}" styleName="主题样式 1 - 强调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0505E3EF-67EA-436B-97B2-0124C06EBD24}" styleName="中度样式 4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C083E6E3-FA7D-4D7B-A595-EF9225AFEA82}" styleName="浅色样式 1 - 强调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567" autoAdjust="0"/>
    <p:restoredTop sz="95362" autoAdjust="0"/>
  </p:normalViewPr>
  <p:slideViewPr>
    <p:cSldViewPr snapToGrid="0">
      <p:cViewPr>
        <p:scale>
          <a:sx n="150" d="100"/>
          <a:sy n="150" d="100"/>
        </p:scale>
        <p:origin x="-162" y="-1068"/>
      </p:cViewPr>
      <p:guideLst>
        <p:guide orient="horz" pos="2160"/>
        <p:guide pos="2880"/>
      </p:guideLst>
    </p:cSldViewPr>
  </p:slideViewPr>
  <p:notesTextViewPr>
    <p:cViewPr>
      <p:scale>
        <a:sx n="100" d="100"/>
        <a:sy n="100" d="100"/>
      </p:scale>
      <p:origin x="0" y="0"/>
    </p:cViewPr>
  </p:notesTextViewPr>
  <p:sorterViewPr>
    <p:cViewPr>
      <p:scale>
        <a:sx n="25" d="100"/>
        <a:sy n="25"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97"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8.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2.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992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0" hangingPunct="0">
              <a:defRPr sz="1200">
                <a:latin typeface="Arial" charset="0"/>
              </a:defRPr>
            </a:lvl1pPr>
          </a:lstStyle>
          <a:p>
            <a:pPr>
              <a:defRPr/>
            </a:pPr>
            <a:endParaRPr lang="en-US" altLang="zh-CN"/>
          </a:p>
        </p:txBody>
      </p:sp>
      <p:sp>
        <p:nvSpPr>
          <p:cNvPr id="209923"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hangingPunct="0">
              <a:defRPr sz="1200">
                <a:latin typeface="Arial" charset="0"/>
              </a:defRPr>
            </a:lvl1pPr>
          </a:lstStyle>
          <a:p>
            <a:pPr>
              <a:defRPr/>
            </a:pPr>
            <a:fld id="{3F6CC28D-B69D-41C7-BEE7-E438C2E0FFEF}" type="datetimeFigureOut">
              <a:rPr lang="zh-CN" altLang="en-US"/>
              <a:pPr>
                <a:defRPr/>
              </a:pPr>
              <a:t>2016/11/11</a:t>
            </a:fld>
            <a:endParaRPr lang="en-US" altLang="zh-CN"/>
          </a:p>
        </p:txBody>
      </p:sp>
      <p:sp>
        <p:nvSpPr>
          <p:cNvPr id="6451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209925"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ltLang="zh-CN" noProof="0" smtClean="0"/>
              <a:t>Click to edit Master text styles</a:t>
            </a:r>
          </a:p>
          <a:p>
            <a:pPr lvl="1"/>
            <a:r>
              <a:rPr lang="en-US" altLang="zh-CN" noProof="0" smtClean="0"/>
              <a:t>Second level</a:t>
            </a:r>
          </a:p>
          <a:p>
            <a:pPr lvl="2"/>
            <a:r>
              <a:rPr lang="en-US" altLang="zh-CN" noProof="0" smtClean="0"/>
              <a:t>Third level</a:t>
            </a:r>
          </a:p>
          <a:p>
            <a:pPr lvl="3"/>
            <a:r>
              <a:rPr lang="en-US" altLang="zh-CN" noProof="0" smtClean="0"/>
              <a:t>Fourth level</a:t>
            </a:r>
          </a:p>
          <a:p>
            <a:pPr lvl="4"/>
            <a:r>
              <a:rPr lang="en-US" altLang="zh-CN" noProof="0" smtClean="0"/>
              <a:t>Fifth level</a:t>
            </a:r>
          </a:p>
        </p:txBody>
      </p:sp>
      <p:sp>
        <p:nvSpPr>
          <p:cNvPr id="209926"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0" hangingPunct="0">
              <a:defRPr sz="1200">
                <a:latin typeface="Arial" charset="0"/>
              </a:defRPr>
            </a:lvl1pPr>
          </a:lstStyle>
          <a:p>
            <a:pPr>
              <a:defRPr/>
            </a:pPr>
            <a:endParaRPr lang="en-US" altLang="zh-CN"/>
          </a:p>
        </p:txBody>
      </p:sp>
      <p:sp>
        <p:nvSpPr>
          <p:cNvPr id="209927"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0" hangingPunct="0">
              <a:defRPr sz="1200">
                <a:latin typeface="Arial" charset="0"/>
              </a:defRPr>
            </a:lvl1pPr>
          </a:lstStyle>
          <a:p>
            <a:pPr>
              <a:defRPr/>
            </a:pPr>
            <a:fld id="{79F18899-B315-40A9-9253-5ECEC19CA2C1}" type="slidenum">
              <a:rPr lang="zh-CN" altLang="en-US"/>
              <a:pPr>
                <a:defRPr/>
              </a:pPr>
              <a:t>‹#›</a:t>
            </a:fld>
            <a:endParaRPr lang="en-US" altLang="zh-CN"/>
          </a:p>
        </p:txBody>
      </p:sp>
    </p:spTree>
    <p:extLst>
      <p:ext uri="{BB962C8B-B14F-4D97-AF65-F5344CB8AC3E}">
        <p14:creationId xmlns:p14="http://schemas.microsoft.com/office/powerpoint/2010/main" val="246005758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Calibri" pitchFamily="34" charset="0"/>
        <a:ea typeface="+mn-ea"/>
        <a:cs typeface="+mn-cs"/>
      </a:defRPr>
    </a:lvl1pPr>
    <a:lvl2pPr marL="457200" algn="l" rtl="0" eaLnBrk="0" fontAlgn="base" hangingPunct="0">
      <a:spcBef>
        <a:spcPct val="30000"/>
      </a:spcBef>
      <a:spcAft>
        <a:spcPct val="0"/>
      </a:spcAft>
      <a:defRPr sz="1200" kern="1200">
        <a:solidFill>
          <a:schemeClr val="tx1"/>
        </a:solidFill>
        <a:latin typeface="Calibri" pitchFamily="34" charset="0"/>
        <a:ea typeface="+mn-ea"/>
        <a:cs typeface="+mn-cs"/>
      </a:defRPr>
    </a:lvl2pPr>
    <a:lvl3pPr marL="914400" algn="l" rtl="0" eaLnBrk="0" fontAlgn="base" hangingPunct="0">
      <a:spcBef>
        <a:spcPct val="30000"/>
      </a:spcBef>
      <a:spcAft>
        <a:spcPct val="0"/>
      </a:spcAft>
      <a:defRPr sz="1200" kern="1200">
        <a:solidFill>
          <a:schemeClr val="tx1"/>
        </a:solidFill>
        <a:latin typeface="Calibri" pitchFamily="34" charset="0"/>
        <a:ea typeface="+mn-ea"/>
        <a:cs typeface="+mn-cs"/>
      </a:defRPr>
    </a:lvl3pPr>
    <a:lvl4pPr marL="1371600" algn="l" rtl="0" eaLnBrk="0" fontAlgn="base" hangingPunct="0">
      <a:spcBef>
        <a:spcPct val="30000"/>
      </a:spcBef>
      <a:spcAft>
        <a:spcPct val="0"/>
      </a:spcAft>
      <a:defRPr sz="1200" kern="1200">
        <a:solidFill>
          <a:schemeClr val="tx1"/>
        </a:solidFill>
        <a:latin typeface="Calibri" pitchFamily="34" charset="0"/>
        <a:ea typeface="+mn-ea"/>
        <a:cs typeface="+mn-cs"/>
      </a:defRPr>
    </a:lvl4pPr>
    <a:lvl5pPr marL="1828800" algn="l" rtl="0" eaLnBrk="0" fontAlgn="base" hangingPunct="0">
      <a:spcBef>
        <a:spcPct val="30000"/>
      </a:spcBef>
      <a:spcAft>
        <a:spcPct val="0"/>
      </a:spcAft>
      <a:defRPr sz="1200" kern="1200">
        <a:solidFill>
          <a:schemeClr val="tx1"/>
        </a:solidFill>
        <a:latin typeface="Calibri"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79F18899-B315-40A9-9253-5ECEC19CA2C1}" type="slidenum">
              <a:rPr lang="zh-CN" altLang="en-US" smtClean="0"/>
              <a:pPr>
                <a:defRPr/>
              </a:pPr>
              <a:t>6</a:t>
            </a:fld>
            <a:endParaRPr lang="en-US" altLang="zh-CN"/>
          </a:p>
        </p:txBody>
      </p:sp>
    </p:spTree>
    <p:extLst>
      <p:ext uri="{BB962C8B-B14F-4D97-AF65-F5344CB8AC3E}">
        <p14:creationId xmlns:p14="http://schemas.microsoft.com/office/powerpoint/2010/main" val="13983516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79F18899-B315-40A9-9253-5ECEC19CA2C1}" type="slidenum">
              <a:rPr lang="zh-CN" altLang="en-US" smtClean="0"/>
              <a:pPr>
                <a:defRPr/>
              </a:pPr>
              <a:t>36</a:t>
            </a:fld>
            <a:endParaRPr lang="en-US" altLang="zh-CN"/>
          </a:p>
        </p:txBody>
      </p:sp>
    </p:spTree>
    <p:extLst>
      <p:ext uri="{BB962C8B-B14F-4D97-AF65-F5344CB8AC3E}">
        <p14:creationId xmlns:p14="http://schemas.microsoft.com/office/powerpoint/2010/main" val="30769424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79F18899-B315-40A9-9253-5ECEC19CA2C1}" type="slidenum">
              <a:rPr lang="zh-CN" altLang="en-US" smtClean="0"/>
              <a:pPr>
                <a:defRPr/>
              </a:pPr>
              <a:t>55</a:t>
            </a:fld>
            <a:endParaRPr lang="en-US" altLang="zh-CN"/>
          </a:p>
        </p:txBody>
      </p:sp>
    </p:spTree>
    <p:extLst>
      <p:ext uri="{BB962C8B-B14F-4D97-AF65-F5344CB8AC3E}">
        <p14:creationId xmlns:p14="http://schemas.microsoft.com/office/powerpoint/2010/main" val="32653379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79F18899-B315-40A9-9253-5ECEC19CA2C1}" type="slidenum">
              <a:rPr lang="zh-CN" altLang="en-US" smtClean="0"/>
              <a:pPr>
                <a:defRPr/>
              </a:pPr>
              <a:t>57</a:t>
            </a:fld>
            <a:endParaRPr lang="en-US" altLang="zh-CN"/>
          </a:p>
        </p:txBody>
      </p:sp>
    </p:spTree>
    <p:extLst>
      <p:ext uri="{BB962C8B-B14F-4D97-AF65-F5344CB8AC3E}">
        <p14:creationId xmlns:p14="http://schemas.microsoft.com/office/powerpoint/2010/main" val="28392853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zh-CN" sz="1200" kern="100" dirty="0" smtClean="0">
                <a:latin typeface="Times New Roman"/>
                <a:ea typeface="+mn-ea"/>
              </a:rPr>
              <a:t>磁臂黏着</a:t>
            </a:r>
            <a:r>
              <a:rPr lang="zh-CN" altLang="en-US" sz="1200" kern="100" dirty="0" smtClean="0">
                <a:latin typeface="Times New Roman"/>
                <a:ea typeface="+mn-ea"/>
              </a:rPr>
              <a:t>：因为是扫描，必须把某个方向边上的扫描完了才能往下走。如果不断有新的请求在边上到来，就会在那里不动了。也就是说达不到</a:t>
            </a:r>
            <a:r>
              <a:rPr lang="en-US" altLang="zh-CN" sz="1200" kern="100" dirty="0" smtClean="0">
                <a:latin typeface="Times New Roman"/>
                <a:ea typeface="+mn-ea"/>
              </a:rPr>
              <a:t>FIFO</a:t>
            </a:r>
            <a:r>
              <a:rPr lang="zh-CN" altLang="en-US" sz="1200" kern="100" dirty="0" smtClean="0">
                <a:latin typeface="Times New Roman"/>
                <a:ea typeface="+mn-ea"/>
              </a:rPr>
              <a:t>的公平。</a:t>
            </a:r>
            <a:endParaRPr lang="zh-CN" altLang="en-US" dirty="0"/>
          </a:p>
        </p:txBody>
      </p:sp>
      <p:sp>
        <p:nvSpPr>
          <p:cNvPr id="4" name="灯片编号占位符 3"/>
          <p:cNvSpPr>
            <a:spLocks noGrp="1"/>
          </p:cNvSpPr>
          <p:nvPr>
            <p:ph type="sldNum" sz="quarter" idx="10"/>
          </p:nvPr>
        </p:nvSpPr>
        <p:spPr/>
        <p:txBody>
          <a:bodyPr/>
          <a:lstStyle/>
          <a:p>
            <a:pPr>
              <a:defRPr/>
            </a:pPr>
            <a:fld id="{79F18899-B315-40A9-9253-5ECEC19CA2C1}" type="slidenum">
              <a:rPr lang="zh-CN" altLang="en-US" smtClean="0"/>
              <a:pPr>
                <a:defRPr/>
              </a:pPr>
              <a:t>80</a:t>
            </a:fld>
            <a:endParaRPr lang="en-US" altLang="zh-CN"/>
          </a:p>
        </p:txBody>
      </p:sp>
    </p:spTree>
    <p:extLst>
      <p:ext uri="{BB962C8B-B14F-4D97-AF65-F5344CB8AC3E}">
        <p14:creationId xmlns:p14="http://schemas.microsoft.com/office/powerpoint/2010/main" val="25503723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Rectangle 5"/>
          <p:cNvSpPr>
            <a:spLocks noGrp="1" noChangeArrowheads="1"/>
          </p:cNvSpPr>
          <p:nvPr>
            <p:ph type="ftr" sz="quarter" idx="10"/>
          </p:nvPr>
        </p:nvSpPr>
        <p:spPr>
          <a:ln/>
        </p:spPr>
        <p:txBody>
          <a:bodyPr/>
          <a:lstStyle>
            <a:lvl1pPr>
              <a:defRPr/>
            </a:lvl1pPr>
          </a:lstStyle>
          <a:p>
            <a:pPr>
              <a:defRPr/>
            </a:pPr>
            <a:r>
              <a:rPr lang="zh-CN" altLang="en-US"/>
              <a:t>USTC; 21000201-OPERATING SYSTEMS; FALL 2012; INSTRUCTOR: CHI ZHANG</a:t>
            </a:r>
            <a:endParaRPr lang="en-US" altLang="zh-CN"/>
          </a:p>
        </p:txBody>
      </p:sp>
      <p:sp>
        <p:nvSpPr>
          <p:cNvPr id="5" name="Rectangle 6"/>
          <p:cNvSpPr>
            <a:spLocks noGrp="1" noChangeArrowheads="1"/>
          </p:cNvSpPr>
          <p:nvPr>
            <p:ph type="sldNum" sz="quarter" idx="11"/>
          </p:nvPr>
        </p:nvSpPr>
        <p:spPr>
          <a:ln/>
        </p:spPr>
        <p:txBody>
          <a:bodyPr/>
          <a:lstStyle>
            <a:lvl1pPr>
              <a:defRPr/>
            </a:lvl1pPr>
          </a:lstStyle>
          <a:p>
            <a:pPr>
              <a:defRPr/>
            </a:pPr>
            <a:fld id="{0BBF15EE-17D6-40E8-9F44-249838602E9A}" type="slidenum">
              <a:rPr lang="zh-CN" altLang="en-US"/>
              <a:pPr>
                <a:defRPr/>
              </a:pPr>
              <a:t>‹#›</a:t>
            </a:fld>
            <a:endParaRPr lang="en-US" altLang="zh-C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5"/>
          <p:cNvSpPr>
            <a:spLocks noGrp="1" noChangeArrowheads="1"/>
          </p:cNvSpPr>
          <p:nvPr>
            <p:ph type="ftr" sz="quarter" idx="10"/>
          </p:nvPr>
        </p:nvSpPr>
        <p:spPr>
          <a:ln/>
        </p:spPr>
        <p:txBody>
          <a:bodyPr/>
          <a:lstStyle>
            <a:lvl1pPr>
              <a:defRPr/>
            </a:lvl1pPr>
          </a:lstStyle>
          <a:p>
            <a:pPr>
              <a:defRPr/>
            </a:pPr>
            <a:r>
              <a:rPr lang="zh-CN" altLang="en-US"/>
              <a:t>USTC; 21000201-OPERATING SYSTEMS; FALL 2012; INSTRUCTOR: CHI ZHANG</a:t>
            </a:r>
            <a:endParaRPr lang="en-US" altLang="zh-CN"/>
          </a:p>
        </p:txBody>
      </p:sp>
      <p:sp>
        <p:nvSpPr>
          <p:cNvPr id="5" name="Rectangle 6"/>
          <p:cNvSpPr>
            <a:spLocks noGrp="1" noChangeArrowheads="1"/>
          </p:cNvSpPr>
          <p:nvPr>
            <p:ph type="sldNum" sz="quarter" idx="11"/>
          </p:nvPr>
        </p:nvSpPr>
        <p:spPr>
          <a:ln/>
        </p:spPr>
        <p:txBody>
          <a:bodyPr/>
          <a:lstStyle>
            <a:lvl1pPr>
              <a:defRPr/>
            </a:lvl1pPr>
          </a:lstStyle>
          <a:p>
            <a:pPr>
              <a:defRPr/>
            </a:pPr>
            <a:fld id="{9CA6FB6A-9484-4BF4-9ED3-25B9E3E48B44}" type="slidenum">
              <a:rPr lang="zh-CN" altLang="en-US"/>
              <a:pPr>
                <a:defRPr/>
              </a:pPr>
              <a:t>‹#›</a:t>
            </a:fld>
            <a:endParaRPr lang="en-US" altLang="zh-C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5"/>
          <p:cNvSpPr>
            <a:spLocks noGrp="1" noChangeArrowheads="1"/>
          </p:cNvSpPr>
          <p:nvPr>
            <p:ph type="ftr" sz="quarter" idx="10"/>
          </p:nvPr>
        </p:nvSpPr>
        <p:spPr>
          <a:ln/>
        </p:spPr>
        <p:txBody>
          <a:bodyPr/>
          <a:lstStyle>
            <a:lvl1pPr>
              <a:defRPr/>
            </a:lvl1pPr>
          </a:lstStyle>
          <a:p>
            <a:pPr>
              <a:defRPr/>
            </a:pPr>
            <a:r>
              <a:rPr lang="zh-CN" altLang="en-US"/>
              <a:t>USTC; 21000201-OPERATING SYSTEMS; FALL 2012; INSTRUCTOR: CHI ZHANG</a:t>
            </a:r>
            <a:endParaRPr lang="en-US" altLang="zh-CN"/>
          </a:p>
        </p:txBody>
      </p:sp>
      <p:sp>
        <p:nvSpPr>
          <p:cNvPr id="5" name="Rectangle 6"/>
          <p:cNvSpPr>
            <a:spLocks noGrp="1" noChangeArrowheads="1"/>
          </p:cNvSpPr>
          <p:nvPr>
            <p:ph type="sldNum" sz="quarter" idx="11"/>
          </p:nvPr>
        </p:nvSpPr>
        <p:spPr>
          <a:ln/>
        </p:spPr>
        <p:txBody>
          <a:bodyPr/>
          <a:lstStyle>
            <a:lvl1pPr>
              <a:defRPr/>
            </a:lvl1pPr>
          </a:lstStyle>
          <a:p>
            <a:pPr>
              <a:defRPr/>
            </a:pPr>
            <a:fld id="{73A10F30-7CDC-42D3-A2F7-D73FE06A834E}" type="slidenum">
              <a:rPr lang="zh-CN" altLang="en-US"/>
              <a:pPr>
                <a:defRPr/>
              </a:pPr>
              <a:t>‹#›</a:t>
            </a:fld>
            <a:endParaRPr lang="en-US" altLang="zh-C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457200" y="274638"/>
            <a:ext cx="8229600" cy="585152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3" name="Rectangle 5"/>
          <p:cNvSpPr>
            <a:spLocks noGrp="1" noChangeArrowheads="1"/>
          </p:cNvSpPr>
          <p:nvPr>
            <p:ph type="ftr" sz="quarter" idx="10"/>
          </p:nvPr>
        </p:nvSpPr>
        <p:spPr>
          <a:ln/>
        </p:spPr>
        <p:txBody>
          <a:bodyPr/>
          <a:lstStyle>
            <a:lvl1pPr>
              <a:defRPr/>
            </a:lvl1pPr>
          </a:lstStyle>
          <a:p>
            <a:pPr>
              <a:defRPr/>
            </a:pPr>
            <a:r>
              <a:rPr lang="zh-CN" altLang="en-US"/>
              <a:t>USTC; 21000201-OPERATING SYSTEMS; FALL 2012; INSTRUCTOR: CHI ZHANG</a:t>
            </a:r>
            <a:endParaRPr lang="en-US" altLang="zh-CN"/>
          </a:p>
        </p:txBody>
      </p:sp>
      <p:sp>
        <p:nvSpPr>
          <p:cNvPr id="4" name="Rectangle 6"/>
          <p:cNvSpPr>
            <a:spLocks noGrp="1" noChangeArrowheads="1"/>
          </p:cNvSpPr>
          <p:nvPr>
            <p:ph type="sldNum" sz="quarter" idx="11"/>
          </p:nvPr>
        </p:nvSpPr>
        <p:spPr>
          <a:ln/>
        </p:spPr>
        <p:txBody>
          <a:bodyPr/>
          <a:lstStyle>
            <a:lvl1pPr>
              <a:defRPr/>
            </a:lvl1pPr>
          </a:lstStyle>
          <a:p>
            <a:pPr>
              <a:defRPr/>
            </a:pPr>
            <a:fld id="{C8B1C59A-1EF5-4339-9126-F572DB409D2E}" type="slidenum">
              <a:rPr lang="zh-CN" altLang="en-US"/>
              <a:pPr>
                <a:defRPr/>
              </a:pPr>
              <a:t>‹#›</a:t>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5"/>
          <p:cNvSpPr>
            <a:spLocks noGrp="1" noChangeArrowheads="1"/>
          </p:cNvSpPr>
          <p:nvPr>
            <p:ph type="ftr" sz="quarter" idx="10"/>
          </p:nvPr>
        </p:nvSpPr>
        <p:spPr>
          <a:ln/>
        </p:spPr>
        <p:txBody>
          <a:bodyPr/>
          <a:lstStyle>
            <a:lvl1pPr>
              <a:defRPr/>
            </a:lvl1pPr>
          </a:lstStyle>
          <a:p>
            <a:pPr>
              <a:defRPr/>
            </a:pPr>
            <a:r>
              <a:rPr lang="zh-CN" altLang="en-US"/>
              <a:t>USTC; 21000201-OPERATING SYSTEMS; FALL 2012; INSTRUCTOR: CHI ZHANG</a:t>
            </a:r>
            <a:endParaRPr lang="en-US" altLang="zh-CN"/>
          </a:p>
        </p:txBody>
      </p:sp>
      <p:sp>
        <p:nvSpPr>
          <p:cNvPr id="5" name="Rectangle 6"/>
          <p:cNvSpPr>
            <a:spLocks noGrp="1" noChangeArrowheads="1"/>
          </p:cNvSpPr>
          <p:nvPr>
            <p:ph type="sldNum" sz="quarter" idx="11"/>
          </p:nvPr>
        </p:nvSpPr>
        <p:spPr>
          <a:ln/>
        </p:spPr>
        <p:txBody>
          <a:bodyPr/>
          <a:lstStyle>
            <a:lvl1pPr>
              <a:defRPr/>
            </a:lvl1pPr>
          </a:lstStyle>
          <a:p>
            <a:pPr>
              <a:defRPr/>
            </a:pPr>
            <a:fld id="{2A5F4D79-7E66-4EF1-850E-A256F3AB9092}" type="slidenum">
              <a:rPr lang="zh-CN" altLang="en-US"/>
              <a:pPr>
                <a:defRPr/>
              </a:pPr>
              <a:t>‹#›</a:t>
            </a:fld>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5"/>
          <p:cNvSpPr>
            <a:spLocks noGrp="1" noChangeArrowheads="1"/>
          </p:cNvSpPr>
          <p:nvPr>
            <p:ph type="ftr" sz="quarter" idx="10"/>
          </p:nvPr>
        </p:nvSpPr>
        <p:spPr>
          <a:ln/>
        </p:spPr>
        <p:txBody>
          <a:bodyPr/>
          <a:lstStyle>
            <a:lvl1pPr>
              <a:defRPr/>
            </a:lvl1pPr>
          </a:lstStyle>
          <a:p>
            <a:pPr>
              <a:defRPr/>
            </a:pPr>
            <a:r>
              <a:rPr lang="zh-CN" altLang="en-US"/>
              <a:t>USTC; 21000201-OPERATING SYSTEMS; FALL 2012; INSTRUCTOR: CHI ZHANG</a:t>
            </a:r>
            <a:endParaRPr lang="en-US" altLang="zh-CN"/>
          </a:p>
        </p:txBody>
      </p:sp>
      <p:sp>
        <p:nvSpPr>
          <p:cNvPr id="5" name="Rectangle 6"/>
          <p:cNvSpPr>
            <a:spLocks noGrp="1" noChangeArrowheads="1"/>
          </p:cNvSpPr>
          <p:nvPr>
            <p:ph type="sldNum" sz="quarter" idx="11"/>
          </p:nvPr>
        </p:nvSpPr>
        <p:spPr>
          <a:ln/>
        </p:spPr>
        <p:txBody>
          <a:bodyPr/>
          <a:lstStyle>
            <a:lvl1pPr>
              <a:defRPr/>
            </a:lvl1pPr>
          </a:lstStyle>
          <a:p>
            <a:pPr>
              <a:defRPr/>
            </a:pPr>
            <a:fld id="{2DF331B3-56DA-49EF-ABEB-A383684B7A85}" type="slidenum">
              <a:rPr lang="zh-CN" altLang="en-US"/>
              <a:pPr>
                <a:defRPr/>
              </a:pPr>
              <a:t>‹#›</a:t>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5"/>
          <p:cNvSpPr>
            <a:spLocks noGrp="1" noChangeArrowheads="1"/>
          </p:cNvSpPr>
          <p:nvPr>
            <p:ph type="ftr" sz="quarter" idx="10"/>
          </p:nvPr>
        </p:nvSpPr>
        <p:spPr>
          <a:ln/>
        </p:spPr>
        <p:txBody>
          <a:bodyPr/>
          <a:lstStyle>
            <a:lvl1pPr>
              <a:defRPr/>
            </a:lvl1pPr>
          </a:lstStyle>
          <a:p>
            <a:pPr>
              <a:defRPr/>
            </a:pPr>
            <a:r>
              <a:rPr lang="zh-CN" altLang="en-US"/>
              <a:t>USTC; 21000201-OPERATING SYSTEMS; FALL 2012; INSTRUCTOR: CHI ZHANG</a:t>
            </a:r>
            <a:endParaRPr lang="en-US" altLang="zh-CN"/>
          </a:p>
        </p:txBody>
      </p:sp>
      <p:sp>
        <p:nvSpPr>
          <p:cNvPr id="6" name="Rectangle 6"/>
          <p:cNvSpPr>
            <a:spLocks noGrp="1" noChangeArrowheads="1"/>
          </p:cNvSpPr>
          <p:nvPr>
            <p:ph type="sldNum" sz="quarter" idx="11"/>
          </p:nvPr>
        </p:nvSpPr>
        <p:spPr>
          <a:ln/>
        </p:spPr>
        <p:txBody>
          <a:bodyPr/>
          <a:lstStyle>
            <a:lvl1pPr>
              <a:defRPr/>
            </a:lvl1pPr>
          </a:lstStyle>
          <a:p>
            <a:pPr>
              <a:defRPr/>
            </a:pPr>
            <a:fld id="{15525453-252A-4660-9B07-B030D1CDFBEE}" type="slidenum">
              <a:rPr lang="zh-CN" altLang="en-US"/>
              <a:pPr>
                <a:defRPr/>
              </a:pPr>
              <a:t>‹#›</a:t>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5"/>
          <p:cNvSpPr>
            <a:spLocks noGrp="1" noChangeArrowheads="1"/>
          </p:cNvSpPr>
          <p:nvPr>
            <p:ph type="ftr" sz="quarter" idx="10"/>
          </p:nvPr>
        </p:nvSpPr>
        <p:spPr>
          <a:ln/>
        </p:spPr>
        <p:txBody>
          <a:bodyPr/>
          <a:lstStyle>
            <a:lvl1pPr>
              <a:defRPr/>
            </a:lvl1pPr>
          </a:lstStyle>
          <a:p>
            <a:pPr>
              <a:defRPr/>
            </a:pPr>
            <a:r>
              <a:rPr lang="zh-CN" altLang="en-US"/>
              <a:t>USTC; 21000201-OPERATING SYSTEMS; FALL 2012; INSTRUCTOR: CHI ZHANG</a:t>
            </a:r>
            <a:endParaRPr lang="en-US" altLang="zh-CN"/>
          </a:p>
        </p:txBody>
      </p:sp>
      <p:sp>
        <p:nvSpPr>
          <p:cNvPr id="8" name="Rectangle 6"/>
          <p:cNvSpPr>
            <a:spLocks noGrp="1" noChangeArrowheads="1"/>
          </p:cNvSpPr>
          <p:nvPr>
            <p:ph type="sldNum" sz="quarter" idx="11"/>
          </p:nvPr>
        </p:nvSpPr>
        <p:spPr>
          <a:ln/>
        </p:spPr>
        <p:txBody>
          <a:bodyPr/>
          <a:lstStyle>
            <a:lvl1pPr>
              <a:defRPr/>
            </a:lvl1pPr>
          </a:lstStyle>
          <a:p>
            <a:pPr>
              <a:defRPr/>
            </a:pPr>
            <a:fld id="{0485956A-B24E-4ACC-B7DE-25226EDBEB60}" type="slidenum">
              <a:rPr lang="zh-CN" altLang="en-US"/>
              <a:pPr>
                <a:defRPr/>
              </a:pPr>
              <a:t>‹#›</a:t>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5"/>
          <p:cNvSpPr>
            <a:spLocks noGrp="1" noChangeArrowheads="1"/>
          </p:cNvSpPr>
          <p:nvPr>
            <p:ph type="ftr" sz="quarter" idx="10"/>
          </p:nvPr>
        </p:nvSpPr>
        <p:spPr>
          <a:ln/>
        </p:spPr>
        <p:txBody>
          <a:bodyPr/>
          <a:lstStyle>
            <a:lvl1pPr>
              <a:defRPr/>
            </a:lvl1pPr>
          </a:lstStyle>
          <a:p>
            <a:pPr>
              <a:defRPr/>
            </a:pPr>
            <a:r>
              <a:rPr lang="zh-CN" altLang="en-US"/>
              <a:t>USTC; 21000201-OPERATING SYSTEMS; FALL 2012; INSTRUCTOR: CHI ZHANG</a:t>
            </a:r>
            <a:endParaRPr lang="en-US" altLang="zh-CN"/>
          </a:p>
        </p:txBody>
      </p:sp>
      <p:sp>
        <p:nvSpPr>
          <p:cNvPr id="4" name="Rectangle 6"/>
          <p:cNvSpPr>
            <a:spLocks noGrp="1" noChangeArrowheads="1"/>
          </p:cNvSpPr>
          <p:nvPr>
            <p:ph type="sldNum" sz="quarter" idx="11"/>
          </p:nvPr>
        </p:nvSpPr>
        <p:spPr>
          <a:ln/>
        </p:spPr>
        <p:txBody>
          <a:bodyPr/>
          <a:lstStyle>
            <a:lvl1pPr>
              <a:defRPr/>
            </a:lvl1pPr>
          </a:lstStyle>
          <a:p>
            <a:pPr>
              <a:defRPr/>
            </a:pPr>
            <a:fld id="{EE705F7B-B9DA-482E-82D9-FDF834622D32}" type="slidenum">
              <a:rPr lang="zh-CN" altLang="en-US"/>
              <a:pPr>
                <a:defRPr/>
              </a:pPr>
              <a:t>‹#›</a:t>
            </a:fld>
            <a:endParaRPr lang="en-US" altLang="zh-C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5"/>
          <p:cNvSpPr>
            <a:spLocks noGrp="1" noChangeArrowheads="1"/>
          </p:cNvSpPr>
          <p:nvPr>
            <p:ph type="ftr" sz="quarter" idx="10"/>
          </p:nvPr>
        </p:nvSpPr>
        <p:spPr>
          <a:ln/>
        </p:spPr>
        <p:txBody>
          <a:bodyPr/>
          <a:lstStyle>
            <a:lvl1pPr>
              <a:defRPr/>
            </a:lvl1pPr>
          </a:lstStyle>
          <a:p>
            <a:pPr>
              <a:defRPr/>
            </a:pPr>
            <a:r>
              <a:rPr lang="zh-CN" altLang="en-US"/>
              <a:t>USTC; 21000201-OPERATING SYSTEMS; FALL 2012; INSTRUCTOR: CHI ZHANG</a:t>
            </a:r>
            <a:endParaRPr lang="en-US" altLang="zh-CN"/>
          </a:p>
        </p:txBody>
      </p:sp>
      <p:sp>
        <p:nvSpPr>
          <p:cNvPr id="3" name="Rectangle 6"/>
          <p:cNvSpPr>
            <a:spLocks noGrp="1" noChangeArrowheads="1"/>
          </p:cNvSpPr>
          <p:nvPr>
            <p:ph type="sldNum" sz="quarter" idx="11"/>
          </p:nvPr>
        </p:nvSpPr>
        <p:spPr>
          <a:ln/>
        </p:spPr>
        <p:txBody>
          <a:bodyPr/>
          <a:lstStyle>
            <a:lvl1pPr>
              <a:defRPr/>
            </a:lvl1pPr>
          </a:lstStyle>
          <a:p>
            <a:pPr>
              <a:defRPr/>
            </a:pPr>
            <a:fld id="{0DA36BBC-D456-407B-B98B-783D693EDB68}" type="slidenum">
              <a:rPr lang="zh-CN" altLang="en-US"/>
              <a:pPr>
                <a:defRPr/>
              </a:pPr>
              <a:t>‹#›</a:t>
            </a:fld>
            <a:endParaRPr lang="en-US" altLang="zh-C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5"/>
          <p:cNvSpPr>
            <a:spLocks noGrp="1" noChangeArrowheads="1"/>
          </p:cNvSpPr>
          <p:nvPr>
            <p:ph type="ftr" sz="quarter" idx="10"/>
          </p:nvPr>
        </p:nvSpPr>
        <p:spPr>
          <a:ln/>
        </p:spPr>
        <p:txBody>
          <a:bodyPr/>
          <a:lstStyle>
            <a:lvl1pPr>
              <a:defRPr/>
            </a:lvl1pPr>
          </a:lstStyle>
          <a:p>
            <a:pPr>
              <a:defRPr/>
            </a:pPr>
            <a:r>
              <a:rPr lang="zh-CN" altLang="en-US"/>
              <a:t>USTC; 21000201-OPERATING SYSTEMS; FALL 2012; INSTRUCTOR: CHI ZHANG</a:t>
            </a:r>
            <a:endParaRPr lang="en-US" altLang="zh-CN"/>
          </a:p>
        </p:txBody>
      </p:sp>
      <p:sp>
        <p:nvSpPr>
          <p:cNvPr id="6" name="Rectangle 6"/>
          <p:cNvSpPr>
            <a:spLocks noGrp="1" noChangeArrowheads="1"/>
          </p:cNvSpPr>
          <p:nvPr>
            <p:ph type="sldNum" sz="quarter" idx="11"/>
          </p:nvPr>
        </p:nvSpPr>
        <p:spPr>
          <a:ln/>
        </p:spPr>
        <p:txBody>
          <a:bodyPr/>
          <a:lstStyle>
            <a:lvl1pPr>
              <a:defRPr/>
            </a:lvl1pPr>
          </a:lstStyle>
          <a:p>
            <a:pPr>
              <a:defRPr/>
            </a:pPr>
            <a:fld id="{84589D90-43FB-4EC9-B61A-730F0F77B8BC}" type="slidenum">
              <a:rPr lang="zh-CN" altLang="en-US"/>
              <a:pPr>
                <a:defRPr/>
              </a:pPr>
              <a:t>‹#›</a:t>
            </a:fld>
            <a:endParaRPr lang="en-US" altLang="zh-C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5"/>
          <p:cNvSpPr>
            <a:spLocks noGrp="1" noChangeArrowheads="1"/>
          </p:cNvSpPr>
          <p:nvPr>
            <p:ph type="ftr" sz="quarter" idx="10"/>
          </p:nvPr>
        </p:nvSpPr>
        <p:spPr>
          <a:ln/>
        </p:spPr>
        <p:txBody>
          <a:bodyPr/>
          <a:lstStyle>
            <a:lvl1pPr>
              <a:defRPr/>
            </a:lvl1pPr>
          </a:lstStyle>
          <a:p>
            <a:pPr>
              <a:defRPr/>
            </a:pPr>
            <a:r>
              <a:rPr lang="zh-CN" altLang="en-US"/>
              <a:t>USTC; 21000201-OPERATING SYSTEMS; FALL 2012; INSTRUCTOR: CHI ZHANG</a:t>
            </a:r>
            <a:endParaRPr lang="en-US" altLang="zh-CN"/>
          </a:p>
        </p:txBody>
      </p:sp>
      <p:sp>
        <p:nvSpPr>
          <p:cNvPr id="6" name="Rectangle 6"/>
          <p:cNvSpPr>
            <a:spLocks noGrp="1" noChangeArrowheads="1"/>
          </p:cNvSpPr>
          <p:nvPr>
            <p:ph type="sldNum" sz="quarter" idx="11"/>
          </p:nvPr>
        </p:nvSpPr>
        <p:spPr>
          <a:ln/>
        </p:spPr>
        <p:txBody>
          <a:bodyPr/>
          <a:lstStyle>
            <a:lvl1pPr>
              <a:defRPr/>
            </a:lvl1pPr>
          </a:lstStyle>
          <a:p>
            <a:pPr>
              <a:defRPr/>
            </a:pPr>
            <a:fld id="{E3778E23-9900-42CE-A4DA-FAB8CD3DA2FE}" type="slidenum">
              <a:rPr lang="zh-CN" altLang="en-US"/>
              <a:pPr>
                <a:defRPr/>
              </a:pPr>
              <a:t>‹#›</a:t>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171450"/>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ltLang="zh-CN" smtClean="0"/>
              <a:t>Click to edit Master title style</a:t>
            </a:r>
          </a:p>
        </p:txBody>
      </p:sp>
      <p:sp>
        <p:nvSpPr>
          <p:cNvPr id="1027" name="Rectangle 3"/>
          <p:cNvSpPr>
            <a:spLocks noGrp="1" noChangeArrowheads="1"/>
          </p:cNvSpPr>
          <p:nvPr>
            <p:ph type="body" idx="1"/>
          </p:nvPr>
        </p:nvSpPr>
        <p:spPr bwMode="auto">
          <a:xfrm>
            <a:off x="457200" y="1471613"/>
            <a:ext cx="8229600" cy="46418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p>
        </p:txBody>
      </p:sp>
      <p:sp>
        <p:nvSpPr>
          <p:cNvPr id="1029" name="Rectangle 5"/>
          <p:cNvSpPr>
            <a:spLocks noGrp="1" noChangeArrowheads="1"/>
          </p:cNvSpPr>
          <p:nvPr>
            <p:ph type="ftr" sz="quarter" idx="3"/>
          </p:nvPr>
        </p:nvSpPr>
        <p:spPr bwMode="auto">
          <a:xfrm>
            <a:off x="366713" y="6253163"/>
            <a:ext cx="7205662"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b="1">
                <a:solidFill>
                  <a:srgbClr val="0000CC"/>
                </a:solidFill>
                <a:latin typeface="Arial" charset="0"/>
                <a:ea typeface="宋体" pitchFamily="2" charset="-122"/>
              </a:defRPr>
            </a:lvl1pPr>
          </a:lstStyle>
          <a:p>
            <a:pPr>
              <a:defRPr/>
            </a:pPr>
            <a:r>
              <a:rPr lang="zh-CN" altLang="en-US"/>
              <a:t>USTC; 21000201-OPERATING SYSTEMS; FALL 2012; INSTRUCTOR: CHI ZHANG</a:t>
            </a:r>
            <a:endParaRPr lang="en-US" altLang="zh-CN"/>
          </a:p>
        </p:txBody>
      </p:sp>
      <p:sp>
        <p:nvSpPr>
          <p:cNvPr id="1030" name="Rectangle 6"/>
          <p:cNvSpPr>
            <a:spLocks noGrp="1" noChangeArrowheads="1"/>
          </p:cNvSpPr>
          <p:nvPr>
            <p:ph type="sldNum" sz="quarter" idx="4"/>
          </p:nvPr>
        </p:nvSpPr>
        <p:spPr bwMode="auto">
          <a:xfrm>
            <a:off x="7764463" y="6237288"/>
            <a:ext cx="922337"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b="1">
                <a:solidFill>
                  <a:srgbClr val="0000CC"/>
                </a:solidFill>
                <a:latin typeface="Arial" charset="0"/>
                <a:ea typeface="宋体" pitchFamily="2" charset="-122"/>
              </a:defRPr>
            </a:lvl1pPr>
          </a:lstStyle>
          <a:p>
            <a:pPr>
              <a:defRPr/>
            </a:pPr>
            <a:fld id="{75CD0F46-3734-4871-B3C7-77BF692E31CA}" type="slidenum">
              <a:rPr lang="zh-CN" altLang="en-US"/>
              <a:pPr>
                <a:defRPr/>
              </a:pPr>
              <a:t>‹#›</a:t>
            </a:fld>
            <a:endParaRPr lang="en-US" altLang="zh-CN"/>
          </a:p>
        </p:txBody>
      </p:sp>
      <p:sp>
        <p:nvSpPr>
          <p:cNvPr id="1032" name="Line 8"/>
          <p:cNvSpPr>
            <a:spLocks noChangeShapeType="1"/>
          </p:cNvSpPr>
          <p:nvPr/>
        </p:nvSpPr>
        <p:spPr bwMode="auto">
          <a:xfrm>
            <a:off x="554038" y="1044575"/>
            <a:ext cx="8001000" cy="0"/>
          </a:xfrm>
          <a:prstGeom prst="line">
            <a:avLst/>
          </a:prstGeom>
          <a:noFill/>
          <a:ln w="38100">
            <a:solidFill>
              <a:schemeClr val="tx1"/>
            </a:solidFill>
            <a:round/>
            <a:headEnd/>
            <a:tailEnd/>
          </a:ln>
          <a:effectLst/>
        </p:spPr>
        <p:txBody>
          <a:bodyPr/>
          <a:lstStyle/>
          <a:p>
            <a:pPr>
              <a:defRPr/>
            </a:pPr>
            <a:endParaRPr lang="zh-CN" altLang="en-US">
              <a:latin typeface="Arial"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dt="0"/>
  <p:txStyles>
    <p:titleStyle>
      <a:lvl1pPr algn="ctr" rtl="0" eaLnBrk="0" fontAlgn="base" hangingPunct="0">
        <a:spcBef>
          <a:spcPct val="0"/>
        </a:spcBef>
        <a:spcAft>
          <a:spcPct val="0"/>
        </a:spcAft>
        <a:defRPr sz="3600">
          <a:solidFill>
            <a:srgbClr val="0000CC"/>
          </a:solidFill>
          <a:latin typeface="Times New Roman" pitchFamily="18" charset="0"/>
          <a:ea typeface="+mj-ea"/>
          <a:cs typeface="+mj-cs"/>
        </a:defRPr>
      </a:lvl1pPr>
      <a:lvl2pPr algn="ctr" rtl="0" eaLnBrk="0" fontAlgn="base" hangingPunct="0">
        <a:spcBef>
          <a:spcPct val="0"/>
        </a:spcBef>
        <a:spcAft>
          <a:spcPct val="0"/>
        </a:spcAft>
        <a:defRPr sz="3600">
          <a:solidFill>
            <a:srgbClr val="0000CC"/>
          </a:solidFill>
          <a:latin typeface="Times New Roman" pitchFamily="18" charset="0"/>
        </a:defRPr>
      </a:lvl2pPr>
      <a:lvl3pPr algn="ctr" rtl="0" eaLnBrk="0" fontAlgn="base" hangingPunct="0">
        <a:spcBef>
          <a:spcPct val="0"/>
        </a:spcBef>
        <a:spcAft>
          <a:spcPct val="0"/>
        </a:spcAft>
        <a:defRPr sz="3600">
          <a:solidFill>
            <a:srgbClr val="0000CC"/>
          </a:solidFill>
          <a:latin typeface="Times New Roman" pitchFamily="18" charset="0"/>
        </a:defRPr>
      </a:lvl3pPr>
      <a:lvl4pPr algn="ctr" rtl="0" eaLnBrk="0" fontAlgn="base" hangingPunct="0">
        <a:spcBef>
          <a:spcPct val="0"/>
        </a:spcBef>
        <a:spcAft>
          <a:spcPct val="0"/>
        </a:spcAft>
        <a:defRPr sz="3600">
          <a:solidFill>
            <a:srgbClr val="0000CC"/>
          </a:solidFill>
          <a:latin typeface="Times New Roman" pitchFamily="18" charset="0"/>
        </a:defRPr>
      </a:lvl4pPr>
      <a:lvl5pPr algn="ctr" rtl="0" eaLnBrk="0" fontAlgn="base" hangingPunct="0">
        <a:spcBef>
          <a:spcPct val="0"/>
        </a:spcBef>
        <a:spcAft>
          <a:spcPct val="0"/>
        </a:spcAft>
        <a:defRPr sz="3600">
          <a:solidFill>
            <a:srgbClr val="0000CC"/>
          </a:solidFill>
          <a:latin typeface="Times New Roman" pitchFamily="18" charset="0"/>
        </a:defRPr>
      </a:lvl5pPr>
      <a:lvl6pPr marL="457200" algn="l" rtl="0" fontAlgn="base">
        <a:spcBef>
          <a:spcPct val="0"/>
        </a:spcBef>
        <a:spcAft>
          <a:spcPct val="0"/>
        </a:spcAft>
        <a:defRPr sz="4000">
          <a:solidFill>
            <a:schemeClr val="tx2"/>
          </a:solidFill>
          <a:latin typeface="Arial" charset="0"/>
        </a:defRPr>
      </a:lvl6pPr>
      <a:lvl7pPr marL="914400" algn="l" rtl="0" fontAlgn="base">
        <a:spcBef>
          <a:spcPct val="0"/>
        </a:spcBef>
        <a:spcAft>
          <a:spcPct val="0"/>
        </a:spcAft>
        <a:defRPr sz="4000">
          <a:solidFill>
            <a:schemeClr val="tx2"/>
          </a:solidFill>
          <a:latin typeface="Arial" charset="0"/>
        </a:defRPr>
      </a:lvl7pPr>
      <a:lvl8pPr marL="1371600" algn="l" rtl="0" fontAlgn="base">
        <a:spcBef>
          <a:spcPct val="0"/>
        </a:spcBef>
        <a:spcAft>
          <a:spcPct val="0"/>
        </a:spcAft>
        <a:defRPr sz="4000">
          <a:solidFill>
            <a:schemeClr val="tx2"/>
          </a:solidFill>
          <a:latin typeface="Arial" charset="0"/>
        </a:defRPr>
      </a:lvl8pPr>
      <a:lvl9pPr marL="1828800" algn="l" rtl="0" fontAlgn="base">
        <a:spcBef>
          <a:spcPct val="0"/>
        </a:spcBef>
        <a:spcAft>
          <a:spcPct val="0"/>
        </a:spcAft>
        <a:defRPr sz="4000">
          <a:solidFill>
            <a:schemeClr val="tx2"/>
          </a:solidFill>
          <a:latin typeface="Arial" charset="0"/>
        </a:defRPr>
      </a:lvl9pPr>
    </p:titleStyle>
    <p:bodyStyle>
      <a:lvl1pPr marL="342900" indent="-342900" algn="l" rtl="0" eaLnBrk="0" fontAlgn="base" hangingPunct="0">
        <a:spcBef>
          <a:spcPct val="20000"/>
        </a:spcBef>
        <a:spcAft>
          <a:spcPct val="0"/>
        </a:spcAft>
        <a:buClr>
          <a:srgbClr val="993300"/>
        </a:buClr>
        <a:buSzPct val="80000"/>
        <a:buFont typeface="Wingdings" pitchFamily="2" charset="2"/>
        <a:buChar char="q"/>
        <a:defRPr sz="2800">
          <a:solidFill>
            <a:schemeClr val="tx1"/>
          </a:solidFill>
          <a:latin typeface="Georgia" pitchFamily="18" charset="0"/>
          <a:ea typeface="+mn-ea"/>
          <a:cs typeface="+mn-cs"/>
        </a:defRPr>
      </a:lvl1pPr>
      <a:lvl2pPr marL="742950" indent="-285750" algn="l" rtl="0" eaLnBrk="0" fontAlgn="base" hangingPunct="0">
        <a:spcBef>
          <a:spcPct val="20000"/>
        </a:spcBef>
        <a:spcAft>
          <a:spcPct val="0"/>
        </a:spcAft>
        <a:buClr>
          <a:srgbClr val="993300"/>
        </a:buClr>
        <a:buSzPct val="80000"/>
        <a:buFont typeface="Wingdings" pitchFamily="2" charset="2"/>
        <a:buChar char="v"/>
        <a:defRPr sz="2400">
          <a:solidFill>
            <a:schemeClr val="tx1"/>
          </a:solidFill>
          <a:latin typeface="Georgia" pitchFamily="18" charset="0"/>
        </a:defRPr>
      </a:lvl2pPr>
      <a:lvl3pPr marL="1143000" indent="-228600" algn="l" rtl="0" eaLnBrk="0" fontAlgn="base" hangingPunct="0">
        <a:spcBef>
          <a:spcPct val="20000"/>
        </a:spcBef>
        <a:spcAft>
          <a:spcPct val="0"/>
        </a:spcAft>
        <a:buClr>
          <a:srgbClr val="993300"/>
        </a:buClr>
        <a:buChar char="•"/>
        <a:defRPr sz="2400">
          <a:solidFill>
            <a:schemeClr val="tx1"/>
          </a:solidFill>
          <a:latin typeface="Georgia" pitchFamily="18" charset="0"/>
        </a:defRPr>
      </a:lvl3pPr>
      <a:lvl4pPr marL="1600200" indent="-228600" algn="l" rtl="0" eaLnBrk="0" fontAlgn="base" hangingPunct="0">
        <a:spcBef>
          <a:spcPct val="20000"/>
        </a:spcBef>
        <a:spcAft>
          <a:spcPct val="0"/>
        </a:spcAft>
        <a:buClr>
          <a:srgbClr val="993300"/>
        </a:buClr>
        <a:buFont typeface="Arial" pitchFamily="34" charset="0"/>
        <a:buChar char="–"/>
        <a:defRPr sz="2000">
          <a:solidFill>
            <a:schemeClr val="tx1"/>
          </a:solidFill>
          <a:latin typeface="Georgia" pitchFamily="18" charset="0"/>
        </a:defRPr>
      </a:lvl4pPr>
      <a:lvl5pPr marL="2057400" indent="-228600" algn="l" rtl="0" eaLnBrk="0" fontAlgn="base" hangingPunct="0">
        <a:spcBef>
          <a:spcPct val="20000"/>
        </a:spcBef>
        <a:spcAft>
          <a:spcPct val="0"/>
        </a:spcAft>
        <a:buClr>
          <a:srgbClr val="993300"/>
        </a:buClr>
        <a:buFont typeface="Arial" pitchFamily="34" charset="0"/>
        <a:buChar char="»"/>
        <a:defRPr sz="2000">
          <a:solidFill>
            <a:schemeClr val="tx1"/>
          </a:solidFill>
          <a:latin typeface="Georgia" pitchFamily="18"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38.wmf"/><Relationship Id="rId4" Type="http://schemas.openxmlformats.org/officeDocument/2006/relationships/oleObject" Target="../embeddings/oleObject1.bin"/></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42.wmf"/></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46.jpeg"/></Relationships>
</file>

<file path=ppt/slides/_rels/slide62.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7" Type="http://schemas.openxmlformats.org/officeDocument/2006/relationships/image" Target="../media/image8.jpeg"/><Relationship Id="rId2" Type="http://schemas.openxmlformats.org/officeDocument/2006/relationships/image" Target="../media/image3.jpeg"/><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jpeg"/></Relationships>
</file>

<file path=ppt/slides/_rels/slide7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5"/>
          <p:cNvSpPr>
            <a:spLocks noGrp="1" noChangeArrowheads="1"/>
          </p:cNvSpPr>
          <p:nvPr>
            <p:ph type="ftr" sz="quarter" idx="10"/>
          </p:nvPr>
        </p:nvSpPr>
        <p:spPr>
          <a:noFill/>
        </p:spPr>
        <p:txBody>
          <a:bodyPr/>
          <a:lstStyle/>
          <a:p>
            <a:r>
              <a:rPr lang="zh-CN" altLang="en-US" dirty="0" smtClean="0">
                <a:latin typeface="Arial" pitchFamily="34" charset="0"/>
              </a:rPr>
              <a:t>USTC</a:t>
            </a:r>
            <a:r>
              <a:rPr lang="en-US" altLang="zh-CN" dirty="0" smtClean="0">
                <a:latin typeface="Arial" pitchFamily="34" charset="0"/>
              </a:rPr>
              <a:t>-</a:t>
            </a:r>
            <a:r>
              <a:rPr lang="zh-CN" altLang="en-US" dirty="0" smtClean="0">
                <a:latin typeface="Arial" pitchFamily="34" charset="0"/>
              </a:rPr>
              <a:t>21000201-OPERATING SYSTEMS; </a:t>
            </a:r>
            <a:r>
              <a:rPr lang="de-DE" altLang="zh-CN" dirty="0" smtClean="0">
                <a:latin typeface="Arial" pitchFamily="34" charset="0"/>
              </a:rPr>
              <a:t>FALL 2016; INSTRUCTOR: LINGBO WEI</a:t>
            </a:r>
            <a:endParaRPr lang="en-US" altLang="zh-CN" dirty="0" smtClean="0">
              <a:latin typeface="Arial" pitchFamily="34" charset="0"/>
            </a:endParaRPr>
          </a:p>
        </p:txBody>
      </p:sp>
      <p:sp>
        <p:nvSpPr>
          <p:cNvPr id="2051" name="Rectangle 6"/>
          <p:cNvSpPr>
            <a:spLocks noGrp="1" noChangeArrowheads="1"/>
          </p:cNvSpPr>
          <p:nvPr>
            <p:ph type="sldNum" sz="quarter" idx="11"/>
          </p:nvPr>
        </p:nvSpPr>
        <p:spPr>
          <a:noFill/>
        </p:spPr>
        <p:txBody>
          <a:bodyPr/>
          <a:lstStyle/>
          <a:p>
            <a:fld id="{B60E7764-2B37-41EC-9B38-39A1358B6BBC}" type="slidenum">
              <a:rPr lang="zh-CN" altLang="en-US" smtClean="0">
                <a:latin typeface="Arial" pitchFamily="34" charset="0"/>
              </a:rPr>
              <a:pPr/>
              <a:t>1</a:t>
            </a:fld>
            <a:endParaRPr lang="en-US" altLang="zh-CN" smtClean="0">
              <a:latin typeface="Arial" pitchFamily="34" charset="0"/>
            </a:endParaRPr>
          </a:p>
        </p:txBody>
      </p:sp>
      <p:sp>
        <p:nvSpPr>
          <p:cNvPr id="2052" name="Rectangle 2"/>
          <p:cNvSpPr>
            <a:spLocks noGrp="1" noChangeArrowheads="1"/>
          </p:cNvSpPr>
          <p:nvPr>
            <p:ph type="title"/>
          </p:nvPr>
        </p:nvSpPr>
        <p:spPr/>
        <p:txBody>
          <a:bodyPr/>
          <a:lstStyle/>
          <a:p>
            <a:r>
              <a:rPr lang="en-US" altLang="zh-CN" smtClean="0">
                <a:ea typeface="宋体" pitchFamily="2" charset="-122"/>
              </a:rPr>
              <a:t>Welcome to</a:t>
            </a:r>
          </a:p>
        </p:txBody>
      </p:sp>
      <p:sp>
        <p:nvSpPr>
          <p:cNvPr id="9" name="Rectangle 3"/>
          <p:cNvSpPr txBox="1">
            <a:spLocks noChangeArrowheads="1"/>
          </p:cNvSpPr>
          <p:nvPr/>
        </p:nvSpPr>
        <p:spPr bwMode="auto">
          <a:xfrm>
            <a:off x="0" y="1471613"/>
            <a:ext cx="9144000" cy="4641850"/>
          </a:xfrm>
          <a:prstGeom prst="rect">
            <a:avLst/>
          </a:prstGeom>
          <a:noFill/>
          <a:ln w="9525">
            <a:noFill/>
            <a:miter lim="800000"/>
            <a:headEnd/>
            <a:tailEnd/>
          </a:ln>
        </p:spPr>
        <p:txBody>
          <a:bodyPr/>
          <a:lstStyle/>
          <a:p>
            <a:pPr marL="342900" indent="-342900" algn="ctr" eaLnBrk="0" hangingPunct="0">
              <a:spcBef>
                <a:spcPct val="20000"/>
              </a:spcBef>
              <a:buClr>
                <a:srgbClr val="993300"/>
              </a:buClr>
              <a:buSzPct val="80000"/>
              <a:buFont typeface="Wingdings" pitchFamily="2" charset="2"/>
              <a:buNone/>
              <a:defRPr/>
            </a:pPr>
            <a:r>
              <a:rPr lang="en-US" altLang="zh-CN" sz="2800" kern="0" dirty="0">
                <a:solidFill>
                  <a:srgbClr val="006600"/>
                </a:solidFill>
                <a:latin typeface="Georgia" pitchFamily="18" charset="0"/>
                <a:ea typeface="宋体" pitchFamily="2" charset="-122"/>
              </a:rPr>
              <a:t>—21000201—</a:t>
            </a:r>
          </a:p>
          <a:p>
            <a:pPr marL="342900" indent="-342900" algn="ctr" eaLnBrk="0" hangingPunct="0">
              <a:spcBef>
                <a:spcPct val="20000"/>
              </a:spcBef>
              <a:buClr>
                <a:srgbClr val="993300"/>
              </a:buClr>
              <a:buSzPct val="80000"/>
              <a:buFont typeface="Wingdings" pitchFamily="2" charset="2"/>
              <a:buNone/>
              <a:defRPr/>
            </a:pPr>
            <a:r>
              <a:rPr lang="en-US" altLang="zh-CN" sz="4200" i="1" kern="0" dirty="0">
                <a:solidFill>
                  <a:srgbClr val="993300"/>
                </a:solidFill>
                <a:latin typeface="Georgia" pitchFamily="18" charset="0"/>
                <a:ea typeface="宋体" pitchFamily="2" charset="-122"/>
              </a:rPr>
              <a:t>Operating Systems</a:t>
            </a:r>
          </a:p>
          <a:p>
            <a:pPr marL="342900" indent="-342900" algn="ctr" eaLnBrk="0" hangingPunct="0">
              <a:spcBef>
                <a:spcPct val="20000"/>
              </a:spcBef>
              <a:buClr>
                <a:srgbClr val="993300"/>
              </a:buClr>
              <a:buSzPct val="80000"/>
              <a:buFont typeface="Wingdings" pitchFamily="2" charset="2"/>
              <a:buNone/>
              <a:defRPr/>
            </a:pPr>
            <a:endParaRPr lang="en-US" altLang="zh-CN" sz="2000" i="1" kern="0" dirty="0" smtClean="0">
              <a:latin typeface="Georgia" pitchFamily="18" charset="0"/>
              <a:ea typeface="宋体" pitchFamily="2" charset="-122"/>
            </a:endParaRPr>
          </a:p>
          <a:p>
            <a:pPr marL="342900" indent="-342900" algn="ctr" eaLnBrk="0" hangingPunct="0">
              <a:spcBef>
                <a:spcPct val="20000"/>
              </a:spcBef>
              <a:buClr>
                <a:srgbClr val="993300"/>
              </a:buClr>
              <a:buSzPct val="80000"/>
              <a:buFont typeface="Wingdings" pitchFamily="2" charset="2"/>
              <a:buNone/>
              <a:defRPr/>
            </a:pPr>
            <a:endParaRPr lang="en-US" altLang="zh-CN" sz="1600" i="1" kern="0" dirty="0">
              <a:latin typeface="Georgia" pitchFamily="18" charset="0"/>
              <a:ea typeface="宋体" pitchFamily="2" charset="-122"/>
            </a:endParaRPr>
          </a:p>
          <a:p>
            <a:pPr marL="342900" indent="-342900" algn="ctr" eaLnBrk="0" hangingPunct="0">
              <a:spcBef>
                <a:spcPct val="20000"/>
              </a:spcBef>
              <a:buClr>
                <a:srgbClr val="993300"/>
              </a:buClr>
              <a:buSzPct val="80000"/>
              <a:buFont typeface="Wingdings" pitchFamily="2" charset="2"/>
              <a:buNone/>
              <a:defRPr/>
            </a:pPr>
            <a:r>
              <a:rPr lang="en-US" altLang="zh-CN" sz="4300" kern="0" dirty="0">
                <a:solidFill>
                  <a:srgbClr val="FF0000"/>
                </a:solidFill>
                <a:latin typeface="Georgia" pitchFamily="18" charset="0"/>
                <a:ea typeface="宋体" pitchFamily="2" charset="-122"/>
              </a:rPr>
              <a:t>Part </a:t>
            </a:r>
            <a:r>
              <a:rPr lang="en-US" altLang="zh-CN" sz="4300" kern="0" dirty="0" smtClean="0">
                <a:solidFill>
                  <a:srgbClr val="FF0000"/>
                </a:solidFill>
                <a:latin typeface="Georgia" pitchFamily="18" charset="0"/>
                <a:ea typeface="宋体" pitchFamily="2" charset="-122"/>
              </a:rPr>
              <a:t>3: Input/Output </a:t>
            </a:r>
            <a:r>
              <a:rPr lang="en-US" altLang="zh-CN" sz="4300" kern="0" dirty="0">
                <a:solidFill>
                  <a:srgbClr val="FF0000"/>
                </a:solidFill>
                <a:latin typeface="Georgia" pitchFamily="18" charset="0"/>
                <a:ea typeface="宋体" pitchFamily="2" charset="-122"/>
              </a:rPr>
              <a:t>Management </a:t>
            </a:r>
            <a:endParaRPr lang="en-US" altLang="zh-CN" sz="4300" i="1" kern="0" dirty="0">
              <a:solidFill>
                <a:srgbClr val="FF0000"/>
              </a:solidFill>
              <a:latin typeface="Georgia" pitchFamily="18" charset="0"/>
              <a:ea typeface="宋体" pitchFamily="2" charset="-122"/>
            </a:endParaRPr>
          </a:p>
          <a:p>
            <a:pPr marL="342900" indent="-342900" algn="ctr" eaLnBrk="0" hangingPunct="0">
              <a:spcBef>
                <a:spcPct val="20000"/>
              </a:spcBef>
              <a:buClr>
                <a:srgbClr val="993300"/>
              </a:buClr>
              <a:buSzPct val="80000"/>
              <a:buFont typeface="Wingdings" pitchFamily="2" charset="2"/>
              <a:buNone/>
              <a:defRPr/>
            </a:pPr>
            <a:endParaRPr lang="en-US" altLang="zh-CN" sz="5400" kern="0" dirty="0">
              <a:latin typeface="Georgia" pitchFamily="18" charset="0"/>
              <a:ea typeface="宋体" pitchFamily="2" charset="-122"/>
            </a:endParaRPr>
          </a:p>
          <a:p>
            <a:pPr marL="342900" indent="-342900" algn="ctr" eaLnBrk="0" hangingPunct="0">
              <a:spcBef>
                <a:spcPct val="20000"/>
              </a:spcBef>
              <a:buClr>
                <a:srgbClr val="993300"/>
              </a:buClr>
              <a:buSzPct val="80000"/>
              <a:buFont typeface="Wingdings" pitchFamily="2" charset="2"/>
              <a:buNone/>
              <a:defRPr/>
            </a:pPr>
            <a:r>
              <a:rPr lang="en-US" altLang="zh-CN" sz="2800" b="1" dirty="0" smtClean="0">
                <a:solidFill>
                  <a:srgbClr val="993300"/>
                </a:solidFill>
                <a:latin typeface="Georgia" pitchFamily="18" charset="0"/>
                <a:ea typeface="宋体" pitchFamily="2" charset="-122"/>
              </a:rPr>
              <a:t>Fall 2016</a:t>
            </a:r>
            <a:endParaRPr lang="en-US" altLang="zh-CN" sz="2800" b="1" dirty="0">
              <a:solidFill>
                <a:srgbClr val="993300"/>
              </a:solidFill>
              <a:latin typeface="Georgia" pitchFamily="18" charset="0"/>
              <a:ea typeface="宋体" pitchFamily="2" charset="-122"/>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人机交互的数据率极限</a:t>
            </a:r>
            <a:endParaRPr lang="zh-CN" altLang="en-US" dirty="0"/>
          </a:p>
        </p:txBody>
      </p:sp>
      <p:sp>
        <p:nvSpPr>
          <p:cNvPr id="3" name="内容占位符 2"/>
          <p:cNvSpPr>
            <a:spLocks noGrp="1"/>
          </p:cNvSpPr>
          <p:nvPr>
            <p:ph idx="1"/>
          </p:nvPr>
        </p:nvSpPr>
        <p:spPr>
          <a:xfrm>
            <a:off x="5210627" y="1370013"/>
            <a:ext cx="3410858" cy="4641850"/>
          </a:xfrm>
        </p:spPr>
        <p:txBody>
          <a:bodyPr/>
          <a:lstStyle/>
          <a:p>
            <a:r>
              <a:rPr lang="zh-CN" altLang="en-US" sz="2400" dirty="0" smtClean="0">
                <a:solidFill>
                  <a:schemeClr val="tx2"/>
                </a:solidFill>
              </a:rPr>
              <a:t>人感官信息来源主要是视觉</a:t>
            </a:r>
            <a:endParaRPr lang="en-US" altLang="zh-CN" sz="2400" dirty="0" smtClean="0">
              <a:solidFill>
                <a:schemeClr val="tx2"/>
              </a:solidFill>
            </a:endParaRPr>
          </a:p>
          <a:p>
            <a:endParaRPr lang="en-US" altLang="zh-CN" sz="1000" dirty="0" smtClean="0">
              <a:solidFill>
                <a:schemeClr val="tx2"/>
              </a:solidFill>
            </a:endParaRPr>
          </a:p>
          <a:p>
            <a:r>
              <a:rPr lang="zh-CN" altLang="en-US" sz="2400" dirty="0" smtClean="0">
                <a:solidFill>
                  <a:schemeClr val="tx2"/>
                </a:solidFill>
              </a:rPr>
              <a:t>视网膜细胞感受光刺激速率</a:t>
            </a:r>
            <a:r>
              <a:rPr lang="en-US" altLang="zh-CN" sz="2400" dirty="0" smtClean="0">
                <a:solidFill>
                  <a:schemeClr val="tx2"/>
                </a:solidFill>
              </a:rPr>
              <a:t>1Gbps</a:t>
            </a:r>
          </a:p>
          <a:p>
            <a:endParaRPr lang="en-US" altLang="zh-CN" sz="1000" dirty="0" smtClean="0">
              <a:solidFill>
                <a:schemeClr val="tx2"/>
              </a:solidFill>
            </a:endParaRPr>
          </a:p>
          <a:p>
            <a:r>
              <a:rPr lang="zh-CN" altLang="en-US" sz="2400" dirty="0" smtClean="0">
                <a:solidFill>
                  <a:schemeClr val="tx2"/>
                </a:solidFill>
              </a:rPr>
              <a:t>大脑神经节细胞处理信息的速率</a:t>
            </a:r>
            <a:r>
              <a:rPr lang="en-US" altLang="zh-CN" sz="2400" dirty="0" smtClean="0">
                <a:solidFill>
                  <a:schemeClr val="tx2"/>
                </a:solidFill>
              </a:rPr>
              <a:t>25bps</a:t>
            </a:r>
          </a:p>
          <a:p>
            <a:endParaRPr lang="en-US" altLang="zh-CN" sz="1000" dirty="0" smtClean="0">
              <a:solidFill>
                <a:schemeClr val="tx2"/>
              </a:solidFill>
            </a:endParaRPr>
          </a:p>
          <a:p>
            <a:r>
              <a:rPr lang="zh-CN" altLang="en-US" sz="2400" b="1" dirty="0" smtClean="0">
                <a:solidFill>
                  <a:srgbClr val="006600"/>
                </a:solidFill>
              </a:rPr>
              <a:t>中间相差</a:t>
            </a:r>
            <a:r>
              <a:rPr lang="en-US" altLang="zh-CN" sz="2400" b="1" dirty="0" smtClean="0">
                <a:solidFill>
                  <a:srgbClr val="006600"/>
                </a:solidFill>
              </a:rPr>
              <a:t>4000</a:t>
            </a:r>
            <a:r>
              <a:rPr lang="zh-CN" altLang="en-US" sz="2400" b="1" dirty="0" smtClean="0">
                <a:solidFill>
                  <a:srgbClr val="006600"/>
                </a:solidFill>
              </a:rPr>
              <a:t>万倍</a:t>
            </a:r>
            <a:endParaRPr lang="en-US" altLang="zh-CN" sz="2400" b="1" dirty="0" smtClean="0">
              <a:solidFill>
                <a:srgbClr val="006600"/>
              </a:solidFill>
            </a:endParaRPr>
          </a:p>
          <a:p>
            <a:endParaRPr lang="en-US" altLang="zh-CN" sz="1000" dirty="0" smtClean="0">
              <a:solidFill>
                <a:schemeClr val="tx2"/>
              </a:solidFill>
            </a:endParaRPr>
          </a:p>
          <a:p>
            <a:r>
              <a:rPr lang="zh-CN" altLang="en-US" sz="2400" dirty="0" smtClean="0">
                <a:solidFill>
                  <a:schemeClr val="tx2"/>
                </a:solidFill>
              </a:rPr>
              <a:t>中间的</a:t>
            </a:r>
            <a:r>
              <a:rPr lang="en-US" altLang="zh-CN" sz="2400" dirty="0" smtClean="0">
                <a:solidFill>
                  <a:schemeClr val="tx2"/>
                </a:solidFill>
              </a:rPr>
              <a:t>gap</a:t>
            </a:r>
            <a:r>
              <a:rPr lang="zh-CN" altLang="en-US" sz="2400" dirty="0" smtClean="0">
                <a:solidFill>
                  <a:schemeClr val="tx2"/>
                </a:solidFill>
              </a:rPr>
              <a:t>是产生临场现实感的关键</a:t>
            </a:r>
            <a:endParaRPr lang="zh-CN" altLang="en-US" sz="2400" dirty="0">
              <a:solidFill>
                <a:schemeClr val="tx2"/>
              </a:solidFill>
            </a:endParaRPr>
          </a:p>
        </p:txBody>
      </p:sp>
      <p:sp>
        <p:nvSpPr>
          <p:cNvPr id="4" name="页脚占位符 3"/>
          <p:cNvSpPr>
            <a:spLocks noGrp="1"/>
          </p:cNvSpPr>
          <p:nvPr>
            <p:ph type="ftr" sz="quarter" idx="10"/>
          </p:nvPr>
        </p:nvSpPr>
        <p:spPr/>
        <p:txBody>
          <a:bodyPr/>
          <a:lstStyle/>
          <a:p>
            <a:pPr>
              <a:defRPr/>
            </a:pPr>
            <a:r>
              <a:rPr lang="zh-CN" altLang="en-US" dirty="0" smtClean="0"/>
              <a:t>USTC</a:t>
            </a:r>
            <a:r>
              <a:rPr lang="en-US" altLang="zh-CN" dirty="0" smtClean="0"/>
              <a:t>-</a:t>
            </a:r>
            <a:r>
              <a:rPr lang="zh-CN" altLang="en-US" dirty="0" smtClean="0"/>
              <a:t>21000201-OPERATING SYSTEMS; </a:t>
            </a:r>
            <a:r>
              <a:rPr lang="de-DE" altLang="zh-CN" dirty="0" smtClean="0"/>
              <a:t>FALL 2016; INSTRUCTOR: LINGBO WEI</a:t>
            </a:r>
            <a:endParaRPr lang="en-US" altLang="zh-CN" dirty="0"/>
          </a:p>
        </p:txBody>
      </p:sp>
      <p:sp>
        <p:nvSpPr>
          <p:cNvPr id="5" name="灯片编号占位符 4"/>
          <p:cNvSpPr>
            <a:spLocks noGrp="1"/>
          </p:cNvSpPr>
          <p:nvPr>
            <p:ph type="sldNum" sz="quarter" idx="11"/>
          </p:nvPr>
        </p:nvSpPr>
        <p:spPr/>
        <p:txBody>
          <a:bodyPr/>
          <a:lstStyle/>
          <a:p>
            <a:pPr>
              <a:defRPr/>
            </a:pPr>
            <a:fld id="{2A5F4D79-7E66-4EF1-850E-A256F3AB9092}" type="slidenum">
              <a:rPr lang="zh-CN" altLang="en-US" smtClean="0"/>
              <a:pPr>
                <a:defRPr/>
              </a:pPr>
              <a:t>10</a:t>
            </a:fld>
            <a:endParaRPr lang="en-US" altLang="zh-CN"/>
          </a:p>
        </p:txBody>
      </p:sp>
      <p:pic>
        <p:nvPicPr>
          <p:cNvPr id="7" name="Picture 6" descr="eye-brain"/>
          <p:cNvPicPr>
            <a:picLocks noChangeAspect="1" noChangeArrowheads="1"/>
          </p:cNvPicPr>
          <p:nvPr/>
        </p:nvPicPr>
        <p:blipFill>
          <a:blip r:embed="rId2" cstate="print"/>
          <a:srcRect/>
          <a:stretch>
            <a:fillRect/>
          </a:stretch>
        </p:blipFill>
        <p:spPr bwMode="auto">
          <a:xfrm>
            <a:off x="481695" y="1265688"/>
            <a:ext cx="4540250" cy="49815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为什么要研究</a:t>
            </a:r>
            <a:r>
              <a:rPr lang="en-US" altLang="zh-CN" dirty="0" smtClean="0"/>
              <a:t>I/O</a:t>
            </a:r>
            <a:r>
              <a:rPr lang="zh-CN" altLang="en-US" dirty="0" smtClean="0"/>
              <a:t>？</a:t>
            </a:r>
            <a:endParaRPr lang="zh-CN" altLang="en-US" dirty="0"/>
          </a:p>
        </p:txBody>
      </p:sp>
      <p:sp>
        <p:nvSpPr>
          <p:cNvPr id="3" name="内容占位符 2"/>
          <p:cNvSpPr>
            <a:spLocks noGrp="1"/>
          </p:cNvSpPr>
          <p:nvPr>
            <p:ph idx="1"/>
          </p:nvPr>
        </p:nvSpPr>
        <p:spPr>
          <a:xfrm>
            <a:off x="457200" y="1210361"/>
            <a:ext cx="8207829" cy="4987238"/>
          </a:xfrm>
        </p:spPr>
        <p:txBody>
          <a:bodyPr/>
          <a:lstStyle/>
          <a:p>
            <a:r>
              <a:rPr lang="zh-CN" altLang="en-US" sz="2400" dirty="0" smtClean="0"/>
              <a:t>就计算机功用的实现而言</a:t>
            </a:r>
            <a:endParaRPr lang="en-US" altLang="zh-CN" sz="2400" dirty="0" smtClean="0"/>
          </a:p>
          <a:p>
            <a:pPr lvl="1"/>
            <a:r>
              <a:rPr lang="zh-CN" altLang="en-US" sz="2000" dirty="0" smtClean="0"/>
              <a:t>计算机归根结底是为人类服务的，这就要求计算机必须提供某种机制与外部世界（人或另外一台计算机）进行通信</a:t>
            </a:r>
            <a:endParaRPr lang="en-US" altLang="zh-CN" sz="2000" dirty="0" smtClean="0"/>
          </a:p>
          <a:p>
            <a:r>
              <a:rPr lang="zh-CN" altLang="en-US" sz="2400" dirty="0" smtClean="0"/>
              <a:t>就计算机承担的主要任务而言</a:t>
            </a:r>
            <a:endParaRPr lang="en-US" altLang="zh-CN" sz="2400" dirty="0" smtClean="0"/>
          </a:p>
          <a:p>
            <a:pPr lvl="1"/>
            <a:r>
              <a:rPr lang="zh-CN" altLang="en-US" sz="2000" dirty="0" smtClean="0"/>
              <a:t>计算机有两个主要任务：</a:t>
            </a:r>
            <a:r>
              <a:rPr lang="en-US" altLang="zh-CN" sz="2000" dirty="0" smtClean="0"/>
              <a:t>I/O</a:t>
            </a:r>
            <a:r>
              <a:rPr lang="zh-CN" altLang="en-US" sz="2000" dirty="0" smtClean="0"/>
              <a:t>操作与计算处理。在许多情况下，</a:t>
            </a:r>
            <a:r>
              <a:rPr lang="en-US" altLang="zh-CN" sz="2000" dirty="0" smtClean="0"/>
              <a:t>PC</a:t>
            </a:r>
            <a:r>
              <a:rPr lang="zh-CN" altLang="en-US" sz="2000" dirty="0" smtClean="0"/>
              <a:t>机主要任务是</a:t>
            </a:r>
            <a:r>
              <a:rPr lang="en-US" altLang="zh-CN" sz="2000" dirty="0" smtClean="0"/>
              <a:t>I/O</a:t>
            </a:r>
            <a:r>
              <a:rPr lang="zh-CN" altLang="en-US" sz="2000" dirty="0" smtClean="0"/>
              <a:t>操作，而计算处理却是附带的。如浏览网页、编辑文件、多媒体交互等</a:t>
            </a:r>
            <a:endParaRPr lang="en-US" altLang="zh-CN" sz="2000" dirty="0" smtClean="0"/>
          </a:p>
          <a:p>
            <a:r>
              <a:rPr lang="zh-CN" altLang="en-US" sz="2400" dirty="0" smtClean="0"/>
              <a:t>就问题的难度而言</a:t>
            </a:r>
            <a:endParaRPr lang="en-US" altLang="zh-CN" sz="2400" dirty="0" smtClean="0"/>
          </a:p>
          <a:p>
            <a:pPr lvl="1"/>
            <a:r>
              <a:rPr lang="en-US" altLang="zh-CN" sz="2000" dirty="0" smtClean="0"/>
              <a:t>I/O</a:t>
            </a:r>
            <a:r>
              <a:rPr lang="zh-CN" altLang="en-US" sz="2000" dirty="0" smtClean="0"/>
              <a:t>是操作系统设计中最困难的部分：存在很多差异很大的设备和基于它们的应用，很难有效设计一个通用一致的有效解决方案。</a:t>
            </a:r>
            <a:endParaRPr lang="en-US" altLang="zh-CN" sz="2000" dirty="0" smtClean="0"/>
          </a:p>
          <a:p>
            <a:pPr lvl="1"/>
            <a:r>
              <a:rPr lang="en-US" altLang="zh-CN" sz="2000" dirty="0" smtClean="0"/>
              <a:t>OS</a:t>
            </a:r>
            <a:r>
              <a:rPr lang="zh-CN" altLang="en-US" sz="2000" dirty="0" smtClean="0"/>
              <a:t>的复杂性来源于并发技术的采用和所管理的资源的庞杂。</a:t>
            </a:r>
            <a:r>
              <a:rPr lang="en-US" altLang="zh-CN" sz="2000" dirty="0" smtClean="0"/>
              <a:t> I/O</a:t>
            </a:r>
            <a:r>
              <a:rPr lang="zh-CN" altLang="en-US" sz="2000" dirty="0" smtClean="0"/>
              <a:t>速度正是导致并发技术产生的直接原因；</a:t>
            </a:r>
            <a:r>
              <a:rPr lang="en-US" altLang="zh-CN" sz="2000" dirty="0" smtClean="0"/>
              <a:t>I/O</a:t>
            </a:r>
            <a:r>
              <a:rPr lang="zh-CN" altLang="en-US" sz="2000" dirty="0" smtClean="0"/>
              <a:t>设备的庞杂也是</a:t>
            </a:r>
            <a:r>
              <a:rPr lang="en-US" altLang="zh-CN" sz="2000" dirty="0" smtClean="0"/>
              <a:t>OS</a:t>
            </a:r>
            <a:r>
              <a:rPr lang="zh-CN" altLang="en-US" sz="2000" dirty="0" smtClean="0"/>
              <a:t>所管理的资源庞杂的主要原因。</a:t>
            </a:r>
            <a:r>
              <a:rPr lang="en-US" altLang="zh-CN" sz="2000" dirty="0" smtClean="0"/>
              <a:t> I/O</a:t>
            </a:r>
            <a:r>
              <a:rPr lang="zh-CN" altLang="en-US" sz="2000" dirty="0" smtClean="0"/>
              <a:t>性能是系统总体性能的重要决定因素和常见瓶颈之一。</a:t>
            </a:r>
            <a:endParaRPr lang="en-US" altLang="zh-CN" sz="2000" dirty="0" smtClean="0"/>
          </a:p>
          <a:p>
            <a:endParaRPr lang="zh-CN" altLang="en-US" sz="2400" dirty="0"/>
          </a:p>
        </p:txBody>
      </p:sp>
      <p:sp>
        <p:nvSpPr>
          <p:cNvPr id="4" name="页脚占位符 3"/>
          <p:cNvSpPr>
            <a:spLocks noGrp="1"/>
          </p:cNvSpPr>
          <p:nvPr>
            <p:ph type="ftr" sz="quarter" idx="10"/>
          </p:nvPr>
        </p:nvSpPr>
        <p:spPr/>
        <p:txBody>
          <a:bodyPr/>
          <a:lstStyle/>
          <a:p>
            <a:pPr>
              <a:defRPr/>
            </a:pPr>
            <a:r>
              <a:rPr lang="zh-CN" altLang="en-US" dirty="0" smtClean="0"/>
              <a:t>USTC</a:t>
            </a:r>
            <a:r>
              <a:rPr lang="en-US" altLang="zh-CN" dirty="0" smtClean="0"/>
              <a:t>-</a:t>
            </a:r>
            <a:r>
              <a:rPr lang="zh-CN" altLang="en-US" dirty="0" smtClean="0"/>
              <a:t>21000201-OPERATING SYSTEMS; </a:t>
            </a:r>
            <a:r>
              <a:rPr lang="de-DE" altLang="zh-CN" dirty="0" smtClean="0"/>
              <a:t>FALL 2016; INSTRUCTOR: LINGBO WEI</a:t>
            </a:r>
            <a:endParaRPr lang="en-US" altLang="zh-CN" dirty="0"/>
          </a:p>
        </p:txBody>
      </p:sp>
      <p:sp>
        <p:nvSpPr>
          <p:cNvPr id="5" name="灯片编号占位符 4"/>
          <p:cNvSpPr>
            <a:spLocks noGrp="1"/>
          </p:cNvSpPr>
          <p:nvPr>
            <p:ph type="sldNum" sz="quarter" idx="11"/>
          </p:nvPr>
        </p:nvSpPr>
        <p:spPr/>
        <p:txBody>
          <a:bodyPr/>
          <a:lstStyle/>
          <a:p>
            <a:pPr>
              <a:defRPr/>
            </a:pPr>
            <a:fld id="{2A5F4D79-7E66-4EF1-850E-A256F3AB9092}" type="slidenum">
              <a:rPr lang="zh-CN" altLang="en-US" smtClean="0"/>
              <a:pPr>
                <a:defRPr/>
              </a:pPr>
              <a:t>11</a:t>
            </a:fld>
            <a:endParaRPr lang="en-US" altLang="zh-CN"/>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I/O Subsystem</a:t>
            </a:r>
            <a:endParaRPr lang="zh-CN" altLang="en-US" dirty="0"/>
          </a:p>
        </p:txBody>
      </p:sp>
      <p:sp>
        <p:nvSpPr>
          <p:cNvPr id="3" name="内容占位符 2"/>
          <p:cNvSpPr>
            <a:spLocks noGrp="1"/>
          </p:cNvSpPr>
          <p:nvPr>
            <p:ph idx="1"/>
          </p:nvPr>
        </p:nvSpPr>
        <p:spPr>
          <a:xfrm>
            <a:off x="457200" y="1326473"/>
            <a:ext cx="8229600" cy="516844"/>
          </a:xfrm>
        </p:spPr>
        <p:txBody>
          <a:bodyPr/>
          <a:lstStyle/>
          <a:p>
            <a:r>
              <a:rPr lang="en-US" altLang="zh-CN" sz="2400" b="1" dirty="0" smtClean="0"/>
              <a:t>PC</a:t>
            </a:r>
            <a:r>
              <a:rPr lang="zh-CN" altLang="en-US" sz="2400" b="1" dirty="0" smtClean="0"/>
              <a:t>机硬件结构示意图</a:t>
            </a:r>
            <a:endParaRPr lang="zh-CN" altLang="en-US" sz="2400" b="1" dirty="0"/>
          </a:p>
        </p:txBody>
      </p:sp>
      <p:sp>
        <p:nvSpPr>
          <p:cNvPr id="4" name="页脚占位符 3"/>
          <p:cNvSpPr>
            <a:spLocks noGrp="1"/>
          </p:cNvSpPr>
          <p:nvPr>
            <p:ph type="ftr" sz="quarter" idx="10"/>
          </p:nvPr>
        </p:nvSpPr>
        <p:spPr/>
        <p:txBody>
          <a:bodyPr/>
          <a:lstStyle/>
          <a:p>
            <a:pPr>
              <a:defRPr/>
            </a:pPr>
            <a:r>
              <a:rPr lang="zh-CN" altLang="en-US" dirty="0" smtClean="0"/>
              <a:t>USTC</a:t>
            </a:r>
            <a:r>
              <a:rPr lang="en-US" altLang="zh-CN" dirty="0" smtClean="0"/>
              <a:t>-</a:t>
            </a:r>
            <a:r>
              <a:rPr lang="zh-CN" altLang="en-US" dirty="0" smtClean="0"/>
              <a:t>21000201-OPERATING SYSTEMS; </a:t>
            </a:r>
            <a:r>
              <a:rPr lang="de-DE" altLang="zh-CN" dirty="0" smtClean="0"/>
              <a:t>FALL 2016; INSTRUCTOR: LINGBO WEI</a:t>
            </a:r>
            <a:endParaRPr lang="en-US" altLang="zh-CN" dirty="0"/>
          </a:p>
        </p:txBody>
      </p:sp>
      <p:sp>
        <p:nvSpPr>
          <p:cNvPr id="5" name="灯片编号占位符 4"/>
          <p:cNvSpPr>
            <a:spLocks noGrp="1"/>
          </p:cNvSpPr>
          <p:nvPr>
            <p:ph type="sldNum" sz="quarter" idx="11"/>
          </p:nvPr>
        </p:nvSpPr>
        <p:spPr/>
        <p:txBody>
          <a:bodyPr/>
          <a:lstStyle/>
          <a:p>
            <a:pPr>
              <a:defRPr/>
            </a:pPr>
            <a:fld id="{2A5F4D79-7E66-4EF1-850E-A256F3AB9092}" type="slidenum">
              <a:rPr lang="zh-CN" altLang="en-US" smtClean="0"/>
              <a:pPr>
                <a:defRPr/>
              </a:pPr>
              <a:t>12</a:t>
            </a:fld>
            <a:endParaRPr lang="en-US" altLang="zh-CN"/>
          </a:p>
        </p:txBody>
      </p:sp>
      <p:pic>
        <p:nvPicPr>
          <p:cNvPr id="6" name="Picture 5"/>
          <p:cNvPicPr>
            <a:picLocks noChangeAspect="1" noChangeArrowheads="1"/>
          </p:cNvPicPr>
          <p:nvPr/>
        </p:nvPicPr>
        <p:blipFill>
          <a:blip r:embed="rId2" cstate="print"/>
          <a:srcRect/>
          <a:stretch>
            <a:fillRect/>
          </a:stretch>
        </p:blipFill>
        <p:spPr bwMode="auto">
          <a:xfrm>
            <a:off x="239035" y="2322283"/>
            <a:ext cx="8587991" cy="3673476"/>
          </a:xfrm>
          <a:prstGeom prst="rect">
            <a:avLst/>
          </a:prstGeom>
          <a:noFill/>
          <a:ln w="9525">
            <a:noFill/>
            <a:miter lim="800000"/>
            <a:headEnd/>
            <a:tailEnd/>
          </a:ln>
        </p:spPr>
      </p:pic>
      <p:grpSp>
        <p:nvGrpSpPr>
          <p:cNvPr id="7" name="组合 6"/>
          <p:cNvGrpSpPr/>
          <p:nvPr/>
        </p:nvGrpSpPr>
        <p:grpSpPr>
          <a:xfrm>
            <a:off x="3048009" y="1901371"/>
            <a:ext cx="5791191" cy="4093027"/>
            <a:chOff x="638638" y="2946401"/>
            <a:chExt cx="7561943" cy="2191658"/>
          </a:xfrm>
        </p:grpSpPr>
        <p:sp>
          <p:nvSpPr>
            <p:cNvPr id="8" name="矩形 7"/>
            <p:cNvSpPr/>
            <p:nvPr/>
          </p:nvSpPr>
          <p:spPr>
            <a:xfrm>
              <a:off x="638638" y="2946401"/>
              <a:ext cx="7561943" cy="219165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TextBox 8"/>
            <p:cNvSpPr txBox="1"/>
            <p:nvPr/>
          </p:nvSpPr>
          <p:spPr>
            <a:xfrm>
              <a:off x="667661" y="2975429"/>
              <a:ext cx="3192851" cy="230723"/>
            </a:xfrm>
            <a:prstGeom prst="rect">
              <a:avLst/>
            </a:prstGeom>
            <a:noFill/>
          </p:spPr>
          <p:txBody>
            <a:bodyPr wrap="square" rtlCol="0">
              <a:spAutoFit/>
            </a:bodyPr>
            <a:lstStyle/>
            <a:p>
              <a:r>
                <a:rPr lang="en-US" altLang="zh-CN" sz="2200" dirty="0" smtClean="0">
                  <a:solidFill>
                    <a:srgbClr val="FF0000"/>
                  </a:solidFill>
                </a:rPr>
                <a:t>I/O Subsystem</a:t>
              </a:r>
              <a:endParaRPr lang="zh-CN" altLang="en-US" sz="2200" dirty="0">
                <a:solidFill>
                  <a:srgbClr val="FF0000"/>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The I/O subsystem is layered</a:t>
            </a:r>
            <a:endParaRPr lang="zh-CN" altLang="en-US" dirty="0"/>
          </a:p>
        </p:txBody>
      </p:sp>
      <p:sp>
        <p:nvSpPr>
          <p:cNvPr id="5" name="灯片编号占位符 4"/>
          <p:cNvSpPr>
            <a:spLocks noGrp="1"/>
          </p:cNvSpPr>
          <p:nvPr>
            <p:ph type="sldNum" sz="quarter" idx="11"/>
          </p:nvPr>
        </p:nvSpPr>
        <p:spPr>
          <a:xfrm>
            <a:off x="8112799" y="6367914"/>
            <a:ext cx="922337" cy="476250"/>
          </a:xfrm>
        </p:spPr>
        <p:txBody>
          <a:bodyPr/>
          <a:lstStyle/>
          <a:p>
            <a:pPr>
              <a:defRPr/>
            </a:pPr>
            <a:fld id="{2A5F4D79-7E66-4EF1-850E-A256F3AB9092}" type="slidenum">
              <a:rPr lang="zh-CN" altLang="en-US" smtClean="0"/>
              <a:pPr>
                <a:defRPr/>
              </a:pPr>
              <a:t>13</a:t>
            </a:fld>
            <a:endParaRPr lang="en-US" altLang="zh-CN" dirty="0"/>
          </a:p>
        </p:txBody>
      </p:sp>
      <p:pic>
        <p:nvPicPr>
          <p:cNvPr id="6" name="Picture 2"/>
          <p:cNvPicPr>
            <a:picLocks noChangeAspect="1" noChangeArrowheads="1"/>
          </p:cNvPicPr>
          <p:nvPr/>
        </p:nvPicPr>
        <p:blipFill>
          <a:blip r:embed="rId2" cstate="print"/>
          <a:srcRect/>
          <a:stretch>
            <a:fillRect/>
          </a:stretch>
        </p:blipFill>
        <p:spPr bwMode="auto">
          <a:xfrm>
            <a:off x="1925413" y="1078818"/>
            <a:ext cx="5850403" cy="5779181"/>
          </a:xfrm>
          <a:prstGeom prst="rect">
            <a:avLst/>
          </a:prstGeom>
          <a:noFill/>
          <a:ln w="9525">
            <a:noFill/>
            <a:miter lim="800000"/>
            <a:headEnd/>
            <a:tailEnd/>
          </a:ln>
        </p:spPr>
      </p:pic>
      <p:grpSp>
        <p:nvGrpSpPr>
          <p:cNvPr id="9" name="组合 8"/>
          <p:cNvGrpSpPr/>
          <p:nvPr/>
        </p:nvGrpSpPr>
        <p:grpSpPr>
          <a:xfrm>
            <a:off x="638638" y="2946401"/>
            <a:ext cx="7561943" cy="2191658"/>
            <a:chOff x="638638" y="2946401"/>
            <a:chExt cx="7561943" cy="2191658"/>
          </a:xfrm>
        </p:grpSpPr>
        <p:sp>
          <p:nvSpPr>
            <p:cNvPr id="7" name="矩形 6"/>
            <p:cNvSpPr/>
            <p:nvPr/>
          </p:nvSpPr>
          <p:spPr>
            <a:xfrm>
              <a:off x="638638" y="2946401"/>
              <a:ext cx="7561943" cy="219165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extBox 7"/>
            <p:cNvSpPr txBox="1"/>
            <p:nvPr/>
          </p:nvSpPr>
          <p:spPr>
            <a:xfrm>
              <a:off x="667661" y="2975429"/>
              <a:ext cx="1654629" cy="769441"/>
            </a:xfrm>
            <a:prstGeom prst="rect">
              <a:avLst/>
            </a:prstGeom>
            <a:noFill/>
          </p:spPr>
          <p:txBody>
            <a:bodyPr wrap="square" rtlCol="0">
              <a:spAutoFit/>
            </a:bodyPr>
            <a:lstStyle/>
            <a:p>
              <a:r>
                <a:rPr lang="en-US" altLang="zh-CN" sz="2200" dirty="0" smtClean="0">
                  <a:solidFill>
                    <a:srgbClr val="FF0000"/>
                  </a:solidFill>
                </a:rPr>
                <a:t>OS in I/O Subsystem</a:t>
              </a:r>
              <a:endParaRPr lang="zh-CN" altLang="en-US" sz="2200" dirty="0">
                <a:solidFill>
                  <a:srgbClr val="FF0000"/>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cstate="print"/>
          <a:srcRect/>
          <a:stretch>
            <a:fillRect/>
          </a:stretch>
        </p:blipFill>
        <p:spPr bwMode="auto">
          <a:xfrm rot="5400000">
            <a:off x="1612632" y="-581294"/>
            <a:ext cx="6286345" cy="8408533"/>
          </a:xfrm>
          <a:prstGeom prst="rect">
            <a:avLst/>
          </a:prstGeom>
          <a:noFill/>
          <a:ln w="9525">
            <a:noFill/>
            <a:miter lim="800000"/>
            <a:headEnd/>
            <a:tailEnd/>
          </a:ln>
          <a:effectLst/>
        </p:spPr>
      </p:pic>
      <p:sp>
        <p:nvSpPr>
          <p:cNvPr id="2" name="标题 1"/>
          <p:cNvSpPr>
            <a:spLocks noGrp="1"/>
          </p:cNvSpPr>
          <p:nvPr>
            <p:ph type="title"/>
          </p:nvPr>
        </p:nvSpPr>
        <p:spPr>
          <a:xfrm>
            <a:off x="471648" y="116119"/>
            <a:ext cx="8229600" cy="530679"/>
          </a:xfrm>
        </p:spPr>
        <p:txBody>
          <a:bodyPr/>
          <a:lstStyle/>
          <a:p>
            <a:r>
              <a:rPr lang="en-US" altLang="zh-CN" sz="2400" b="1" u="sng" dirty="0" smtClean="0"/>
              <a:t>A hierarchical view of the I/O subsystem</a:t>
            </a:r>
            <a:endParaRPr lang="zh-CN" altLang="en-US" sz="2400" b="1" u="sng" dirty="0"/>
          </a:p>
        </p:txBody>
      </p:sp>
      <p:grpSp>
        <p:nvGrpSpPr>
          <p:cNvPr id="13" name="组合 12"/>
          <p:cNvGrpSpPr/>
          <p:nvPr/>
        </p:nvGrpSpPr>
        <p:grpSpPr>
          <a:xfrm>
            <a:off x="44448" y="4829175"/>
            <a:ext cx="8201025" cy="584775"/>
            <a:chOff x="-57150" y="4829175"/>
            <a:chExt cx="8201025" cy="584775"/>
          </a:xfrm>
        </p:grpSpPr>
        <p:cxnSp>
          <p:nvCxnSpPr>
            <p:cNvPr id="8" name="直接连接符 7"/>
            <p:cNvCxnSpPr/>
            <p:nvPr/>
          </p:nvCxnSpPr>
          <p:spPr>
            <a:xfrm flipV="1">
              <a:off x="556532" y="5095875"/>
              <a:ext cx="7587343" cy="8165"/>
            </a:xfrm>
            <a:prstGeom prst="line">
              <a:avLst/>
            </a:prstGeom>
            <a:ln w="101600">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57150" y="4829175"/>
              <a:ext cx="838200" cy="584775"/>
            </a:xfrm>
            <a:prstGeom prst="rect">
              <a:avLst/>
            </a:prstGeom>
            <a:noFill/>
          </p:spPr>
          <p:txBody>
            <a:bodyPr wrap="square" rtlCol="0">
              <a:spAutoFit/>
            </a:bodyPr>
            <a:lstStyle/>
            <a:p>
              <a:r>
                <a:rPr lang="zh-CN" altLang="en-US" sz="1600" b="1" dirty="0" smtClean="0">
                  <a:solidFill>
                    <a:srgbClr val="FF0000"/>
                  </a:solidFill>
                </a:rPr>
                <a:t>软</a:t>
              </a:r>
              <a:r>
                <a:rPr lang="en-US" altLang="zh-CN" sz="1600" b="1" dirty="0" smtClean="0">
                  <a:solidFill>
                    <a:srgbClr val="FF0000"/>
                  </a:solidFill>
                </a:rPr>
                <a:t>/</a:t>
              </a:r>
              <a:r>
                <a:rPr lang="zh-CN" altLang="en-US" sz="1600" b="1" dirty="0" smtClean="0">
                  <a:solidFill>
                    <a:srgbClr val="FF0000"/>
                  </a:solidFill>
                </a:rPr>
                <a:t>硬件接口</a:t>
              </a:r>
              <a:endParaRPr lang="zh-CN" altLang="en-US" sz="1600" b="1" dirty="0">
                <a:solidFill>
                  <a:srgbClr val="FF0000"/>
                </a:solidFill>
              </a:endParaRPr>
            </a:p>
          </p:txBody>
        </p:sp>
      </p:grpSp>
      <p:grpSp>
        <p:nvGrpSpPr>
          <p:cNvPr id="17" name="组合 16"/>
          <p:cNvGrpSpPr/>
          <p:nvPr/>
        </p:nvGrpSpPr>
        <p:grpSpPr>
          <a:xfrm>
            <a:off x="120647" y="2143125"/>
            <a:ext cx="8115301" cy="341540"/>
            <a:chOff x="19049" y="2143125"/>
            <a:chExt cx="8115301" cy="341540"/>
          </a:xfrm>
        </p:grpSpPr>
        <p:cxnSp>
          <p:nvCxnSpPr>
            <p:cNvPr id="15" name="直接连接符 14"/>
            <p:cNvCxnSpPr/>
            <p:nvPr/>
          </p:nvCxnSpPr>
          <p:spPr>
            <a:xfrm flipV="1">
              <a:off x="547007" y="2476500"/>
              <a:ext cx="7587343" cy="8165"/>
            </a:xfrm>
            <a:prstGeom prst="line">
              <a:avLst/>
            </a:prstGeom>
            <a:ln w="101600">
              <a:solidFill>
                <a:srgbClr val="0000CC"/>
              </a:solidFill>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19049" y="2143125"/>
              <a:ext cx="1323976" cy="338554"/>
            </a:xfrm>
            <a:prstGeom prst="rect">
              <a:avLst/>
            </a:prstGeom>
            <a:noFill/>
          </p:spPr>
          <p:txBody>
            <a:bodyPr wrap="square" rtlCol="0">
              <a:spAutoFit/>
            </a:bodyPr>
            <a:lstStyle/>
            <a:p>
              <a:r>
                <a:rPr lang="en-US" altLang="zh-CN" sz="1600" b="1" dirty="0" smtClean="0">
                  <a:solidFill>
                    <a:srgbClr val="0000CC"/>
                  </a:solidFill>
                </a:rPr>
                <a:t>I/O</a:t>
              </a:r>
              <a:r>
                <a:rPr lang="zh-CN" altLang="en-US" sz="1600" b="1" dirty="0" smtClean="0">
                  <a:solidFill>
                    <a:srgbClr val="0000CC"/>
                  </a:solidFill>
                </a:rPr>
                <a:t>系统接口</a:t>
              </a:r>
              <a:endParaRPr lang="zh-CN" altLang="en-US" sz="1600" b="1" dirty="0">
                <a:solidFill>
                  <a:srgbClr val="0000CC"/>
                </a:solidFill>
              </a:endParaRPr>
            </a:p>
          </p:txBody>
        </p:sp>
      </p:grpSp>
      <p:cxnSp>
        <p:nvCxnSpPr>
          <p:cNvPr id="18" name="直接连接符 17"/>
          <p:cNvCxnSpPr/>
          <p:nvPr/>
        </p:nvCxnSpPr>
        <p:spPr>
          <a:xfrm flipV="1">
            <a:off x="655865" y="4022244"/>
            <a:ext cx="7587343" cy="8165"/>
          </a:xfrm>
          <a:prstGeom prst="line">
            <a:avLst/>
          </a:prstGeom>
          <a:ln w="28575">
            <a:solidFill>
              <a:srgbClr val="006600"/>
            </a:solidFill>
            <a:prstDash val="dash"/>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2101847" y="2106839"/>
            <a:ext cx="1323976" cy="338554"/>
          </a:xfrm>
          <a:prstGeom prst="rect">
            <a:avLst/>
          </a:prstGeom>
          <a:noFill/>
        </p:spPr>
        <p:txBody>
          <a:bodyPr wrap="square" rtlCol="0">
            <a:spAutoFit/>
          </a:bodyPr>
          <a:lstStyle/>
          <a:p>
            <a:r>
              <a:rPr lang="en-US" altLang="zh-CN" sz="1600" b="1" dirty="0" smtClean="0"/>
              <a:t> </a:t>
            </a:r>
            <a:r>
              <a:rPr lang="zh-CN" altLang="en-US" sz="1600" b="1" dirty="0" smtClean="0"/>
              <a:t>块设备接口</a:t>
            </a:r>
            <a:endParaRPr lang="zh-CN" altLang="en-US" sz="1600" b="1" dirty="0"/>
          </a:p>
        </p:txBody>
      </p:sp>
      <p:sp>
        <p:nvSpPr>
          <p:cNvPr id="20" name="TextBox 19"/>
          <p:cNvSpPr txBox="1"/>
          <p:nvPr/>
        </p:nvSpPr>
        <p:spPr>
          <a:xfrm>
            <a:off x="4315235" y="2099585"/>
            <a:ext cx="1323976" cy="338554"/>
          </a:xfrm>
          <a:prstGeom prst="rect">
            <a:avLst/>
          </a:prstGeom>
          <a:noFill/>
        </p:spPr>
        <p:txBody>
          <a:bodyPr wrap="square" rtlCol="0">
            <a:spAutoFit/>
          </a:bodyPr>
          <a:lstStyle/>
          <a:p>
            <a:r>
              <a:rPr lang="en-US" altLang="zh-CN" sz="1600" b="1" dirty="0" smtClean="0">
                <a:solidFill>
                  <a:srgbClr val="0000CC"/>
                </a:solidFill>
              </a:rPr>
              <a:t> </a:t>
            </a:r>
            <a:r>
              <a:rPr lang="zh-CN" altLang="en-US" sz="1600" b="1" dirty="0" smtClean="0"/>
              <a:t>流设备接口</a:t>
            </a:r>
            <a:endParaRPr lang="zh-CN" altLang="en-US" sz="1600" b="1" dirty="0"/>
          </a:p>
        </p:txBody>
      </p:sp>
      <p:sp>
        <p:nvSpPr>
          <p:cNvPr id="21" name="TextBox 20"/>
          <p:cNvSpPr txBox="1"/>
          <p:nvPr/>
        </p:nvSpPr>
        <p:spPr>
          <a:xfrm>
            <a:off x="6506849" y="2099585"/>
            <a:ext cx="1490522" cy="338554"/>
          </a:xfrm>
          <a:prstGeom prst="rect">
            <a:avLst/>
          </a:prstGeom>
          <a:noFill/>
        </p:spPr>
        <p:txBody>
          <a:bodyPr wrap="square" rtlCol="0">
            <a:spAutoFit/>
          </a:bodyPr>
          <a:lstStyle/>
          <a:p>
            <a:r>
              <a:rPr lang="en-US" altLang="zh-CN" sz="1600" b="1" dirty="0" smtClean="0">
                <a:solidFill>
                  <a:srgbClr val="0000CC"/>
                </a:solidFill>
              </a:rPr>
              <a:t> </a:t>
            </a:r>
            <a:r>
              <a:rPr lang="zh-CN" altLang="en-US" sz="1600" b="1" dirty="0" smtClean="0"/>
              <a:t>网络通信接口</a:t>
            </a:r>
            <a:endParaRPr lang="zh-CN" altLang="en-US" sz="1600" b="1" dirty="0"/>
          </a:p>
        </p:txBody>
      </p:sp>
      <p:sp>
        <p:nvSpPr>
          <p:cNvPr id="5" name="灯片编号占位符 4"/>
          <p:cNvSpPr>
            <a:spLocks noGrp="1"/>
          </p:cNvSpPr>
          <p:nvPr>
            <p:ph type="sldNum" sz="quarter" idx="11"/>
          </p:nvPr>
        </p:nvSpPr>
        <p:spPr>
          <a:xfrm>
            <a:off x="8156341" y="6469512"/>
            <a:ext cx="922337" cy="476250"/>
          </a:xfrm>
        </p:spPr>
        <p:txBody>
          <a:bodyPr/>
          <a:lstStyle/>
          <a:p>
            <a:pPr>
              <a:defRPr/>
            </a:pPr>
            <a:fld id="{2A5F4D79-7E66-4EF1-850E-A256F3AB9092}" type="slidenum">
              <a:rPr lang="zh-CN" altLang="en-US" smtClean="0"/>
              <a:pPr>
                <a:defRPr/>
              </a:pPr>
              <a:t>14</a:t>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linds(horizontal)">
                                      <p:cBhvr>
                                        <p:cTn id="7" dur="500"/>
                                        <p:tgtEl>
                                          <p:spTgt spid="13"/>
                                        </p:tgtEl>
                                      </p:cBhvr>
                                    </p:animEffect>
                                  </p:childTnLst>
                                </p:cTn>
                              </p:par>
                              <p:par>
                                <p:cTn id="8" presetID="3" presetClass="entr" presetSubtype="10"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blinds(horizontal)">
                                      <p:cBhvr>
                                        <p:cTn id="10" dur="500"/>
                                        <p:tgtEl>
                                          <p:spTgt spid="17"/>
                                        </p:tgtEl>
                                      </p:cBhvr>
                                    </p:animEffect>
                                  </p:childTnLst>
                                </p:cTn>
                              </p:par>
                              <p:par>
                                <p:cTn id="11" presetID="3" presetClass="entr" presetSubtype="1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blinds(horizontal)">
                                      <p:cBhvr>
                                        <p:cTn id="13" dur="500"/>
                                        <p:tgtEl>
                                          <p:spTgt spid="18"/>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blinds(horizontal)">
                                      <p:cBhvr>
                                        <p:cTn id="16" dur="500"/>
                                        <p:tgtEl>
                                          <p:spTgt spid="19"/>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blinds(horizontal)">
                                      <p:cBhvr>
                                        <p:cTn id="19" dur="500"/>
                                        <p:tgtEl>
                                          <p:spTgt spid="20"/>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blinds(horizontal)">
                                      <p:cBhvr>
                                        <p:cTn id="22"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1"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Basic Functions of I/O Subsystem</a:t>
            </a:r>
            <a:endParaRPr lang="zh-CN" altLang="en-US" dirty="0"/>
          </a:p>
        </p:txBody>
      </p:sp>
      <p:sp>
        <p:nvSpPr>
          <p:cNvPr id="3" name="内容占位符 2"/>
          <p:cNvSpPr>
            <a:spLocks noGrp="1"/>
          </p:cNvSpPr>
          <p:nvPr>
            <p:ph idx="1"/>
          </p:nvPr>
        </p:nvSpPr>
        <p:spPr>
          <a:xfrm>
            <a:off x="457200" y="1224875"/>
            <a:ext cx="8229600" cy="4641850"/>
          </a:xfrm>
        </p:spPr>
        <p:txBody>
          <a:bodyPr/>
          <a:lstStyle/>
          <a:p>
            <a:r>
              <a:rPr lang="en-US" altLang="zh-CN" sz="2400" dirty="0" smtClean="0"/>
              <a:t>Presents a logical or abstract view of communication and storage devices to the users and to other high-level subsystems by hiding the details of the physical devices;</a:t>
            </a:r>
          </a:p>
          <a:p>
            <a:pPr lvl="1"/>
            <a:r>
              <a:rPr lang="zh-CN" altLang="en-US" sz="2000" dirty="0"/>
              <a:t>隐蔽物理设备的差异性</a:t>
            </a:r>
            <a:r>
              <a:rPr lang="zh-CN" altLang="en-US" sz="2000" dirty="0" smtClean="0"/>
              <a:t>，为用户提供方便</a:t>
            </a:r>
            <a:r>
              <a:rPr lang="zh-CN" altLang="en-US" sz="2000" dirty="0"/>
              <a:t>、统一的独立于设备的接口</a:t>
            </a:r>
            <a:endParaRPr lang="en-US" altLang="zh-CN" sz="2000" dirty="0" smtClean="0"/>
          </a:p>
          <a:p>
            <a:r>
              <a:rPr lang="en-US" altLang="zh-CN" sz="2400" dirty="0" smtClean="0"/>
              <a:t>Facilitates efficient use of communication and storage devices;</a:t>
            </a:r>
          </a:p>
          <a:p>
            <a:pPr lvl="1"/>
            <a:r>
              <a:rPr lang="zh-CN" altLang="en-US" sz="2000" dirty="0" smtClean="0"/>
              <a:t>尽可能地使</a:t>
            </a:r>
            <a:r>
              <a:rPr lang="en-US" altLang="zh-CN" sz="2000" dirty="0" smtClean="0"/>
              <a:t>CPU</a:t>
            </a:r>
            <a:r>
              <a:rPr lang="zh-CN" altLang="en-US" sz="2000" dirty="0" smtClean="0"/>
              <a:t>与输入输出设备并行</a:t>
            </a:r>
            <a:endParaRPr lang="en-US" altLang="zh-CN" sz="2400" dirty="0" smtClean="0"/>
          </a:p>
          <a:p>
            <a:r>
              <a:rPr lang="en-US" altLang="zh-CN" sz="2400" dirty="0" smtClean="0"/>
              <a:t>Supports the convenient sharing of communication and storage devices.</a:t>
            </a:r>
          </a:p>
          <a:p>
            <a:pPr lvl="1"/>
            <a:r>
              <a:rPr lang="zh-CN" altLang="en-US" sz="2000" dirty="0" smtClean="0"/>
              <a:t>共享设备的使用：设备保护、分配和调度</a:t>
            </a:r>
            <a:endParaRPr lang="en-US" altLang="zh-CN" sz="2000" dirty="0" smtClean="0"/>
          </a:p>
          <a:p>
            <a:endParaRPr lang="zh-CN" altLang="en-US" dirty="0"/>
          </a:p>
        </p:txBody>
      </p:sp>
      <p:sp>
        <p:nvSpPr>
          <p:cNvPr id="4" name="页脚占位符 3"/>
          <p:cNvSpPr>
            <a:spLocks noGrp="1"/>
          </p:cNvSpPr>
          <p:nvPr>
            <p:ph type="ftr" sz="quarter" idx="10"/>
          </p:nvPr>
        </p:nvSpPr>
        <p:spPr/>
        <p:txBody>
          <a:bodyPr/>
          <a:lstStyle/>
          <a:p>
            <a:pPr>
              <a:defRPr/>
            </a:pPr>
            <a:r>
              <a:rPr lang="zh-CN" altLang="en-US" dirty="0" smtClean="0"/>
              <a:t>USTC</a:t>
            </a:r>
            <a:r>
              <a:rPr lang="en-US" altLang="zh-CN" dirty="0" smtClean="0"/>
              <a:t>-</a:t>
            </a:r>
            <a:r>
              <a:rPr lang="zh-CN" altLang="en-US" dirty="0" smtClean="0"/>
              <a:t>21000201-OPERATING SYSTEMS; </a:t>
            </a:r>
            <a:r>
              <a:rPr lang="de-DE" altLang="zh-CN" dirty="0" smtClean="0"/>
              <a:t>FALL 2016; INSTRUCTOR: LINGBO WEI</a:t>
            </a:r>
            <a:endParaRPr lang="en-US" altLang="zh-CN" dirty="0"/>
          </a:p>
        </p:txBody>
      </p:sp>
      <p:sp>
        <p:nvSpPr>
          <p:cNvPr id="5" name="灯片编号占位符 4"/>
          <p:cNvSpPr>
            <a:spLocks noGrp="1"/>
          </p:cNvSpPr>
          <p:nvPr>
            <p:ph type="sldNum" sz="quarter" idx="11"/>
          </p:nvPr>
        </p:nvSpPr>
        <p:spPr/>
        <p:txBody>
          <a:bodyPr/>
          <a:lstStyle/>
          <a:p>
            <a:pPr>
              <a:defRPr/>
            </a:pPr>
            <a:fld id="{2A5F4D79-7E66-4EF1-850E-A256F3AB9092}" type="slidenum">
              <a:rPr lang="zh-CN" altLang="en-US" smtClean="0"/>
              <a:pPr>
                <a:defRPr/>
              </a:pPr>
              <a:t>15</a:t>
            </a:fld>
            <a:endParaRPr lang="en-US" altLang="zh-CN"/>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5"/>
          <p:cNvSpPr>
            <a:spLocks noGrp="1" noChangeArrowheads="1"/>
          </p:cNvSpPr>
          <p:nvPr>
            <p:ph type="ftr" sz="quarter" idx="10"/>
          </p:nvPr>
        </p:nvSpPr>
        <p:spPr>
          <a:noFill/>
        </p:spPr>
        <p:txBody>
          <a:bodyPr/>
          <a:lstStyle/>
          <a:p>
            <a:r>
              <a:rPr lang="zh-CN" altLang="en-US" dirty="0" smtClean="0">
                <a:latin typeface="Arial" pitchFamily="34" charset="0"/>
              </a:rPr>
              <a:t>USTC</a:t>
            </a:r>
            <a:r>
              <a:rPr lang="en-US" altLang="zh-CN" dirty="0" smtClean="0">
                <a:latin typeface="Arial" pitchFamily="34" charset="0"/>
              </a:rPr>
              <a:t>-</a:t>
            </a:r>
            <a:r>
              <a:rPr lang="zh-CN" altLang="en-US" dirty="0" smtClean="0">
                <a:latin typeface="Arial" pitchFamily="34" charset="0"/>
              </a:rPr>
              <a:t>21000201-OPERATING SYSTEMS; </a:t>
            </a:r>
            <a:r>
              <a:rPr lang="de-DE" altLang="zh-CN" dirty="0" smtClean="0">
                <a:latin typeface="Arial" pitchFamily="34" charset="0"/>
              </a:rPr>
              <a:t>FALL 2016; INSTRUCTOR: LINGBO WEI</a:t>
            </a:r>
            <a:endParaRPr lang="en-US" altLang="zh-CN" dirty="0" smtClean="0">
              <a:latin typeface="Arial" pitchFamily="34" charset="0"/>
            </a:endParaRPr>
          </a:p>
        </p:txBody>
      </p:sp>
      <p:sp>
        <p:nvSpPr>
          <p:cNvPr id="3075" name="Rectangle 6"/>
          <p:cNvSpPr>
            <a:spLocks noGrp="1" noChangeArrowheads="1"/>
          </p:cNvSpPr>
          <p:nvPr>
            <p:ph type="sldNum" sz="quarter" idx="11"/>
          </p:nvPr>
        </p:nvSpPr>
        <p:spPr>
          <a:noFill/>
        </p:spPr>
        <p:txBody>
          <a:bodyPr/>
          <a:lstStyle/>
          <a:p>
            <a:fld id="{C6CF084C-5602-4064-9685-76A2A83A3E21}" type="slidenum">
              <a:rPr lang="zh-CN" altLang="en-US" smtClean="0">
                <a:latin typeface="Arial" pitchFamily="34" charset="0"/>
              </a:rPr>
              <a:pPr/>
              <a:t>16</a:t>
            </a:fld>
            <a:endParaRPr lang="en-US" altLang="zh-CN" smtClean="0">
              <a:latin typeface="Arial" pitchFamily="34" charset="0"/>
            </a:endParaRPr>
          </a:p>
        </p:txBody>
      </p:sp>
      <p:sp>
        <p:nvSpPr>
          <p:cNvPr id="3076" name="Rectangle 2"/>
          <p:cNvSpPr>
            <a:spLocks noGrp="1" noChangeArrowheads="1"/>
          </p:cNvSpPr>
          <p:nvPr>
            <p:ph type="title"/>
          </p:nvPr>
        </p:nvSpPr>
        <p:spPr/>
        <p:txBody>
          <a:bodyPr/>
          <a:lstStyle/>
          <a:p>
            <a:r>
              <a:rPr lang="en-US" altLang="zh-CN" dirty="0" smtClean="0">
                <a:ea typeface="宋体" pitchFamily="2" charset="-122"/>
              </a:rPr>
              <a:t>Part 3: I/O Management</a:t>
            </a:r>
            <a:endParaRPr lang="zh-CN" altLang="en-US" dirty="0" smtClean="0">
              <a:ea typeface="宋体" pitchFamily="2" charset="-122"/>
            </a:endParaRPr>
          </a:p>
        </p:txBody>
      </p:sp>
      <p:sp>
        <p:nvSpPr>
          <p:cNvPr id="3077" name="Rectangle 3"/>
          <p:cNvSpPr>
            <a:spLocks noGrp="1" noChangeArrowheads="1"/>
          </p:cNvSpPr>
          <p:nvPr>
            <p:ph type="body" idx="1"/>
          </p:nvPr>
        </p:nvSpPr>
        <p:spPr>
          <a:xfrm>
            <a:off x="457200" y="1471613"/>
            <a:ext cx="8204200" cy="4641850"/>
          </a:xfrm>
        </p:spPr>
        <p:txBody>
          <a:bodyPr/>
          <a:lstStyle/>
          <a:p>
            <a:r>
              <a:rPr lang="en-US" altLang="zh-CN" dirty="0" smtClean="0">
                <a:solidFill>
                  <a:schemeClr val="bg2">
                    <a:lumMod val="60000"/>
                    <a:lumOff val="40000"/>
                  </a:schemeClr>
                </a:solidFill>
                <a:ea typeface="宋体" pitchFamily="2" charset="-122"/>
              </a:rPr>
              <a:t>Overview of the OS Role in I/O</a:t>
            </a:r>
          </a:p>
          <a:p>
            <a:r>
              <a:rPr lang="en-US" altLang="zh-CN" u="sng" dirty="0" smtClean="0">
                <a:solidFill>
                  <a:srgbClr val="993300"/>
                </a:solidFill>
                <a:ea typeface="宋体" pitchFamily="2" charset="-122"/>
              </a:rPr>
              <a:t>Principles of I/O Hardware</a:t>
            </a:r>
          </a:p>
          <a:p>
            <a:pPr lvl="1"/>
            <a:r>
              <a:rPr lang="en-US" altLang="zh-CN" dirty="0" smtClean="0">
                <a:ea typeface="宋体" pitchFamily="2" charset="-122"/>
              </a:rPr>
              <a:t>I/O bus architecture</a:t>
            </a:r>
          </a:p>
          <a:p>
            <a:pPr lvl="1"/>
            <a:r>
              <a:rPr lang="en-US" altLang="zh-CN" dirty="0" smtClean="0">
                <a:ea typeface="宋体" pitchFamily="2" charset="-122"/>
              </a:rPr>
              <a:t>I/O devices &amp; device controllers</a:t>
            </a:r>
            <a:endParaRPr lang="en-US" altLang="zh-CN" dirty="0" smtClean="0">
              <a:solidFill>
                <a:srgbClr val="993300"/>
              </a:solidFill>
              <a:ea typeface="宋体" pitchFamily="2" charset="-122"/>
            </a:endParaRPr>
          </a:p>
          <a:p>
            <a:r>
              <a:rPr lang="en-US" altLang="zh-CN" dirty="0" smtClean="0">
                <a:solidFill>
                  <a:schemeClr val="bg2">
                    <a:lumMod val="60000"/>
                    <a:lumOff val="40000"/>
                  </a:schemeClr>
                </a:solidFill>
                <a:ea typeface="宋体" pitchFamily="2" charset="-122"/>
              </a:rPr>
              <a:t>CPU-I/O Communication Techniques</a:t>
            </a:r>
          </a:p>
          <a:p>
            <a:r>
              <a:rPr lang="en-US" altLang="zh-CN" dirty="0" smtClean="0">
                <a:solidFill>
                  <a:schemeClr val="bg2">
                    <a:lumMod val="60000"/>
                    <a:lumOff val="40000"/>
                  </a:schemeClr>
                </a:solidFill>
                <a:ea typeface="宋体" pitchFamily="2" charset="-122"/>
              </a:rPr>
              <a:t>Buffering Strategies</a:t>
            </a:r>
          </a:p>
          <a:p>
            <a:r>
              <a:rPr lang="en-US" altLang="zh-CN" dirty="0" smtClean="0">
                <a:solidFill>
                  <a:schemeClr val="bg2">
                    <a:lumMod val="60000"/>
                    <a:lumOff val="40000"/>
                  </a:schemeClr>
                </a:solidFill>
                <a:ea typeface="宋体" pitchFamily="2" charset="-122"/>
              </a:rPr>
              <a:t>I/O Software Layers</a:t>
            </a:r>
          </a:p>
          <a:p>
            <a:r>
              <a:rPr lang="en-US" altLang="zh-CN" dirty="0" smtClean="0">
                <a:solidFill>
                  <a:schemeClr val="bg2">
                    <a:lumMod val="60000"/>
                    <a:lumOff val="40000"/>
                  </a:schemeClr>
                </a:solidFill>
                <a:ea typeface="宋体" pitchFamily="2" charset="-122"/>
              </a:rPr>
              <a:t>Magnetic Disk I/O</a:t>
            </a: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I/O Hardware</a:t>
            </a:r>
            <a:endParaRPr lang="zh-CN" altLang="en-US" dirty="0"/>
          </a:p>
        </p:txBody>
      </p:sp>
      <p:sp>
        <p:nvSpPr>
          <p:cNvPr id="4" name="页脚占位符 3"/>
          <p:cNvSpPr>
            <a:spLocks noGrp="1"/>
          </p:cNvSpPr>
          <p:nvPr>
            <p:ph type="ftr" sz="quarter" idx="10"/>
          </p:nvPr>
        </p:nvSpPr>
        <p:spPr>
          <a:xfrm>
            <a:off x="366713" y="6398303"/>
            <a:ext cx="7205662" cy="476250"/>
          </a:xfrm>
        </p:spPr>
        <p:txBody>
          <a:bodyPr/>
          <a:lstStyle/>
          <a:p>
            <a:pPr>
              <a:defRPr/>
            </a:pPr>
            <a:r>
              <a:rPr lang="zh-CN" altLang="en-US" dirty="0" smtClean="0"/>
              <a:t>USTC</a:t>
            </a:r>
            <a:r>
              <a:rPr lang="en-US" altLang="zh-CN" dirty="0" smtClean="0"/>
              <a:t>-</a:t>
            </a:r>
            <a:r>
              <a:rPr lang="zh-CN" altLang="en-US" dirty="0" smtClean="0"/>
              <a:t>21000201-OPERATING SYSTEMS; </a:t>
            </a:r>
            <a:r>
              <a:rPr lang="de-DE" altLang="zh-CN" dirty="0" smtClean="0"/>
              <a:t>FALL 2016; INSTRUCTOR: LINGBO WEI</a:t>
            </a:r>
            <a:endParaRPr lang="en-US" altLang="zh-CN" dirty="0"/>
          </a:p>
        </p:txBody>
      </p:sp>
      <p:sp>
        <p:nvSpPr>
          <p:cNvPr id="5" name="灯片编号占位符 4"/>
          <p:cNvSpPr>
            <a:spLocks noGrp="1"/>
          </p:cNvSpPr>
          <p:nvPr>
            <p:ph type="sldNum" sz="quarter" idx="11"/>
          </p:nvPr>
        </p:nvSpPr>
        <p:spPr>
          <a:xfrm>
            <a:off x="7764463" y="6382428"/>
            <a:ext cx="922337" cy="476250"/>
          </a:xfrm>
        </p:spPr>
        <p:txBody>
          <a:bodyPr/>
          <a:lstStyle/>
          <a:p>
            <a:pPr>
              <a:defRPr/>
            </a:pPr>
            <a:fld id="{2A5F4D79-7E66-4EF1-850E-A256F3AB9092}" type="slidenum">
              <a:rPr lang="zh-CN" altLang="en-US" smtClean="0"/>
              <a:pPr>
                <a:defRPr/>
              </a:pPr>
              <a:t>17</a:t>
            </a:fld>
            <a:endParaRPr lang="en-US" altLang="zh-CN"/>
          </a:p>
        </p:txBody>
      </p:sp>
      <p:pic>
        <p:nvPicPr>
          <p:cNvPr id="6" name="Picture 5"/>
          <p:cNvPicPr>
            <a:picLocks noChangeAspect="1" noChangeArrowheads="1"/>
          </p:cNvPicPr>
          <p:nvPr/>
        </p:nvPicPr>
        <p:blipFill>
          <a:blip r:embed="rId2" cstate="print"/>
          <a:srcRect/>
          <a:stretch>
            <a:fillRect/>
          </a:stretch>
        </p:blipFill>
        <p:spPr bwMode="auto">
          <a:xfrm>
            <a:off x="427718" y="2772217"/>
            <a:ext cx="8251824" cy="3529682"/>
          </a:xfrm>
          <a:prstGeom prst="rect">
            <a:avLst/>
          </a:prstGeom>
          <a:noFill/>
          <a:ln w="9525">
            <a:noFill/>
            <a:miter lim="800000"/>
            <a:headEnd/>
            <a:tailEnd/>
          </a:ln>
        </p:spPr>
      </p:pic>
      <p:grpSp>
        <p:nvGrpSpPr>
          <p:cNvPr id="7" name="Group 5"/>
          <p:cNvGrpSpPr>
            <a:grpSpLocks/>
          </p:cNvGrpSpPr>
          <p:nvPr/>
        </p:nvGrpSpPr>
        <p:grpSpPr bwMode="auto">
          <a:xfrm>
            <a:off x="2215933" y="1204662"/>
            <a:ext cx="6764337" cy="1458912"/>
            <a:chOff x="402" y="781"/>
            <a:chExt cx="4261" cy="919"/>
          </a:xfrm>
        </p:grpSpPr>
        <p:sp>
          <p:nvSpPr>
            <p:cNvPr id="8" name="Rectangle 6"/>
            <p:cNvSpPr>
              <a:spLocks noChangeArrowheads="1"/>
            </p:cNvSpPr>
            <p:nvPr/>
          </p:nvSpPr>
          <p:spPr bwMode="auto">
            <a:xfrm>
              <a:off x="3645" y="1096"/>
              <a:ext cx="838" cy="174"/>
            </a:xfrm>
            <a:prstGeom prst="rect">
              <a:avLst/>
            </a:prstGeom>
            <a:noFill/>
            <a:ln w="9525">
              <a:solidFill>
                <a:schemeClr val="tx1"/>
              </a:solidFill>
              <a:miter lim="800000"/>
              <a:headEnd/>
              <a:tailEnd/>
            </a:ln>
            <a:effectLst/>
          </p:spPr>
          <p:txBody>
            <a:bodyPr lIns="18000" tIns="10800" rIns="18000" bIns="10800" anchor="ctr"/>
            <a:lstStyle/>
            <a:p>
              <a:r>
                <a:rPr kumimoji="1" lang="zh-CN" altLang="en-US" sz="1600"/>
                <a:t>缓冲   转换器</a:t>
              </a:r>
            </a:p>
          </p:txBody>
        </p:sp>
        <p:sp>
          <p:nvSpPr>
            <p:cNvPr id="9" name="Rectangle 7"/>
            <p:cNvSpPr>
              <a:spLocks noChangeArrowheads="1"/>
            </p:cNvSpPr>
            <p:nvPr/>
          </p:nvSpPr>
          <p:spPr bwMode="auto">
            <a:xfrm>
              <a:off x="3645" y="1400"/>
              <a:ext cx="838" cy="174"/>
            </a:xfrm>
            <a:prstGeom prst="rect">
              <a:avLst/>
            </a:prstGeom>
            <a:noFill/>
            <a:ln w="9525">
              <a:solidFill>
                <a:schemeClr val="tx1"/>
              </a:solidFill>
              <a:miter lim="800000"/>
              <a:headEnd/>
              <a:tailEnd/>
            </a:ln>
            <a:effectLst/>
          </p:spPr>
          <p:txBody>
            <a:bodyPr lIns="18000" tIns="10800" rIns="18000" bIns="10800" anchor="ctr"/>
            <a:lstStyle/>
            <a:p>
              <a:r>
                <a:rPr kumimoji="1" lang="zh-CN" altLang="en-US" sz="1600" dirty="0"/>
                <a:t>控制逻辑</a:t>
              </a:r>
            </a:p>
          </p:txBody>
        </p:sp>
        <p:sp>
          <p:nvSpPr>
            <p:cNvPr id="10" name="Rectangle 8"/>
            <p:cNvSpPr>
              <a:spLocks noChangeArrowheads="1"/>
            </p:cNvSpPr>
            <p:nvPr/>
          </p:nvSpPr>
          <p:spPr bwMode="auto">
            <a:xfrm>
              <a:off x="3472" y="1010"/>
              <a:ext cx="1191" cy="655"/>
            </a:xfrm>
            <a:prstGeom prst="rect">
              <a:avLst/>
            </a:prstGeom>
            <a:noFill/>
            <a:ln w="9525">
              <a:solidFill>
                <a:schemeClr val="tx1"/>
              </a:solidFill>
              <a:miter lim="800000"/>
              <a:headEnd/>
              <a:tailEnd/>
            </a:ln>
            <a:effectLst/>
          </p:spPr>
          <p:txBody>
            <a:bodyPr wrap="none" lIns="18000" tIns="10800" rIns="18000" bIns="10800" anchor="ctr"/>
            <a:lstStyle/>
            <a:p>
              <a:endParaRPr lang="zh-CN" altLang="en-US"/>
            </a:p>
          </p:txBody>
        </p:sp>
        <p:sp>
          <p:nvSpPr>
            <p:cNvPr id="11" name="Rectangle 9"/>
            <p:cNvSpPr>
              <a:spLocks noChangeArrowheads="1"/>
            </p:cNvSpPr>
            <p:nvPr/>
          </p:nvSpPr>
          <p:spPr bwMode="auto">
            <a:xfrm>
              <a:off x="2244" y="1019"/>
              <a:ext cx="418" cy="553"/>
            </a:xfrm>
            <a:prstGeom prst="rect">
              <a:avLst/>
            </a:prstGeom>
            <a:noFill/>
            <a:ln w="9525">
              <a:solidFill>
                <a:schemeClr val="tx1"/>
              </a:solidFill>
              <a:miter lim="800000"/>
              <a:headEnd/>
              <a:tailEnd/>
            </a:ln>
            <a:effectLst/>
          </p:spPr>
          <p:txBody>
            <a:bodyPr lIns="18000" tIns="10800" rIns="18000" bIns="10800" anchor="ctr"/>
            <a:lstStyle/>
            <a:p>
              <a:r>
                <a:rPr kumimoji="1" lang="zh-CN" altLang="en-US" sz="1400" dirty="0"/>
                <a:t>控制器与设备接口</a:t>
              </a:r>
            </a:p>
          </p:txBody>
        </p:sp>
        <p:sp>
          <p:nvSpPr>
            <p:cNvPr id="12" name="Rectangle 10"/>
            <p:cNvSpPr>
              <a:spLocks noChangeArrowheads="1"/>
            </p:cNvSpPr>
            <p:nvPr/>
          </p:nvSpPr>
          <p:spPr bwMode="auto">
            <a:xfrm>
              <a:off x="1550" y="981"/>
              <a:ext cx="1207" cy="662"/>
            </a:xfrm>
            <a:prstGeom prst="rect">
              <a:avLst/>
            </a:prstGeom>
            <a:noFill/>
            <a:ln w="9525">
              <a:solidFill>
                <a:schemeClr val="tx1"/>
              </a:solidFill>
              <a:miter lim="800000"/>
              <a:headEnd/>
              <a:tailEnd/>
            </a:ln>
            <a:effectLst/>
          </p:spPr>
          <p:txBody>
            <a:bodyPr wrap="none" lIns="18000" tIns="10800" rIns="18000" bIns="10800" anchor="ctr"/>
            <a:lstStyle/>
            <a:p>
              <a:endParaRPr lang="zh-CN" altLang="en-US"/>
            </a:p>
          </p:txBody>
        </p:sp>
        <p:sp>
          <p:nvSpPr>
            <p:cNvPr id="13" name="Line 11"/>
            <p:cNvSpPr>
              <a:spLocks noChangeShapeType="1"/>
            </p:cNvSpPr>
            <p:nvPr/>
          </p:nvSpPr>
          <p:spPr bwMode="auto">
            <a:xfrm flipH="1">
              <a:off x="2651" y="1184"/>
              <a:ext cx="994" cy="0"/>
            </a:xfrm>
            <a:prstGeom prst="line">
              <a:avLst/>
            </a:prstGeom>
            <a:noFill/>
            <a:ln w="9525">
              <a:solidFill>
                <a:schemeClr val="tx1"/>
              </a:solidFill>
              <a:round/>
              <a:headEnd/>
              <a:tailEnd type="triangle" w="med" len="med"/>
            </a:ln>
            <a:effectLst/>
          </p:spPr>
          <p:txBody>
            <a:bodyPr lIns="18000" tIns="10800" rIns="18000" bIns="10800" anchor="ctr"/>
            <a:lstStyle/>
            <a:p>
              <a:endParaRPr lang="zh-CN" altLang="en-US"/>
            </a:p>
          </p:txBody>
        </p:sp>
        <p:sp>
          <p:nvSpPr>
            <p:cNvPr id="14" name="Line 12"/>
            <p:cNvSpPr>
              <a:spLocks noChangeShapeType="1"/>
            </p:cNvSpPr>
            <p:nvPr/>
          </p:nvSpPr>
          <p:spPr bwMode="auto">
            <a:xfrm flipH="1">
              <a:off x="2659" y="1428"/>
              <a:ext cx="986" cy="0"/>
            </a:xfrm>
            <a:prstGeom prst="line">
              <a:avLst/>
            </a:prstGeom>
            <a:noFill/>
            <a:ln w="9525">
              <a:solidFill>
                <a:schemeClr val="tx1"/>
              </a:solidFill>
              <a:round/>
              <a:headEnd/>
              <a:tailEnd type="triangle" w="med" len="med"/>
            </a:ln>
            <a:effectLst/>
          </p:spPr>
          <p:txBody>
            <a:bodyPr lIns="18000" tIns="10800" rIns="18000" bIns="10800" anchor="ctr"/>
            <a:lstStyle/>
            <a:p>
              <a:endParaRPr lang="zh-CN" altLang="en-US"/>
            </a:p>
          </p:txBody>
        </p:sp>
        <p:sp>
          <p:nvSpPr>
            <p:cNvPr id="15" name="Line 13"/>
            <p:cNvSpPr>
              <a:spLocks noChangeShapeType="1"/>
            </p:cNvSpPr>
            <p:nvPr/>
          </p:nvSpPr>
          <p:spPr bwMode="auto">
            <a:xfrm>
              <a:off x="2659" y="1523"/>
              <a:ext cx="986" cy="0"/>
            </a:xfrm>
            <a:prstGeom prst="line">
              <a:avLst/>
            </a:prstGeom>
            <a:noFill/>
            <a:ln w="9525">
              <a:solidFill>
                <a:schemeClr val="tx1"/>
              </a:solidFill>
              <a:round/>
              <a:headEnd/>
              <a:tailEnd type="triangle" w="med" len="med"/>
            </a:ln>
            <a:effectLst/>
          </p:spPr>
          <p:txBody>
            <a:bodyPr lIns="18000" tIns="10800" rIns="18000" bIns="10800" anchor="ctr"/>
            <a:lstStyle/>
            <a:p>
              <a:endParaRPr lang="zh-CN" altLang="en-US"/>
            </a:p>
          </p:txBody>
        </p:sp>
        <p:sp>
          <p:nvSpPr>
            <p:cNvPr id="16" name="Text Box 14"/>
            <p:cNvSpPr txBox="1">
              <a:spLocks noChangeArrowheads="1"/>
            </p:cNvSpPr>
            <p:nvPr/>
          </p:nvSpPr>
          <p:spPr bwMode="auto">
            <a:xfrm>
              <a:off x="2761" y="1018"/>
              <a:ext cx="726" cy="168"/>
            </a:xfrm>
            <a:prstGeom prst="rect">
              <a:avLst/>
            </a:prstGeom>
            <a:noFill/>
            <a:ln w="9525">
              <a:noFill/>
              <a:miter lim="800000"/>
              <a:headEnd/>
              <a:tailEnd/>
            </a:ln>
            <a:effectLst/>
          </p:spPr>
          <p:txBody>
            <a:bodyPr lIns="18000" tIns="10800" rIns="18000" bIns="10800">
              <a:spAutoFit/>
            </a:bodyPr>
            <a:lstStyle/>
            <a:p>
              <a:r>
                <a:rPr kumimoji="1" lang="zh-CN" altLang="en-US" sz="1600"/>
                <a:t>数据信号线</a:t>
              </a:r>
            </a:p>
          </p:txBody>
        </p:sp>
        <p:sp>
          <p:nvSpPr>
            <p:cNvPr id="17" name="Text Box 15"/>
            <p:cNvSpPr txBox="1">
              <a:spLocks noChangeArrowheads="1"/>
            </p:cNvSpPr>
            <p:nvPr/>
          </p:nvSpPr>
          <p:spPr bwMode="auto">
            <a:xfrm>
              <a:off x="2762" y="1256"/>
              <a:ext cx="726" cy="168"/>
            </a:xfrm>
            <a:prstGeom prst="rect">
              <a:avLst/>
            </a:prstGeom>
            <a:noFill/>
            <a:ln w="9525">
              <a:noFill/>
              <a:miter lim="800000"/>
              <a:headEnd/>
              <a:tailEnd/>
            </a:ln>
            <a:effectLst/>
          </p:spPr>
          <p:txBody>
            <a:bodyPr lIns="18000" tIns="10800" rIns="18000" bIns="10800">
              <a:spAutoFit/>
            </a:bodyPr>
            <a:lstStyle/>
            <a:p>
              <a:r>
                <a:rPr kumimoji="1" lang="zh-CN" altLang="en-US" sz="1600"/>
                <a:t>状态信号线</a:t>
              </a:r>
            </a:p>
          </p:txBody>
        </p:sp>
        <p:sp>
          <p:nvSpPr>
            <p:cNvPr id="18" name="Text Box 16"/>
            <p:cNvSpPr txBox="1">
              <a:spLocks noChangeArrowheads="1"/>
            </p:cNvSpPr>
            <p:nvPr/>
          </p:nvSpPr>
          <p:spPr bwMode="auto">
            <a:xfrm>
              <a:off x="2762" y="1532"/>
              <a:ext cx="726" cy="168"/>
            </a:xfrm>
            <a:prstGeom prst="rect">
              <a:avLst/>
            </a:prstGeom>
            <a:noFill/>
            <a:ln w="9525">
              <a:noFill/>
              <a:miter lim="800000"/>
              <a:headEnd/>
              <a:tailEnd/>
            </a:ln>
            <a:effectLst/>
          </p:spPr>
          <p:txBody>
            <a:bodyPr lIns="18000" tIns="10800" rIns="18000" bIns="10800">
              <a:spAutoFit/>
            </a:bodyPr>
            <a:lstStyle/>
            <a:p>
              <a:r>
                <a:rPr kumimoji="1" lang="zh-CN" altLang="en-US" sz="1600"/>
                <a:t>控制信号线</a:t>
              </a:r>
            </a:p>
          </p:txBody>
        </p:sp>
        <p:sp>
          <p:nvSpPr>
            <p:cNvPr id="19" name="Text Box 17"/>
            <p:cNvSpPr txBox="1">
              <a:spLocks noChangeArrowheads="1"/>
            </p:cNvSpPr>
            <p:nvPr/>
          </p:nvSpPr>
          <p:spPr bwMode="auto">
            <a:xfrm>
              <a:off x="1712" y="781"/>
              <a:ext cx="876" cy="168"/>
            </a:xfrm>
            <a:prstGeom prst="rect">
              <a:avLst/>
            </a:prstGeom>
            <a:noFill/>
            <a:ln w="9525">
              <a:noFill/>
              <a:miter lim="800000"/>
              <a:headEnd/>
              <a:tailEnd/>
            </a:ln>
            <a:effectLst/>
          </p:spPr>
          <p:txBody>
            <a:bodyPr lIns="18000" tIns="10800" rIns="18000" bIns="10800">
              <a:spAutoFit/>
            </a:bodyPr>
            <a:lstStyle/>
            <a:p>
              <a:r>
                <a:rPr kumimoji="1" lang="zh-CN" altLang="en-US" sz="1600" dirty="0"/>
                <a:t>设备控制器</a:t>
              </a:r>
            </a:p>
          </p:txBody>
        </p:sp>
        <p:sp>
          <p:nvSpPr>
            <p:cNvPr id="20" name="Text Box 18"/>
            <p:cNvSpPr txBox="1">
              <a:spLocks noChangeArrowheads="1"/>
            </p:cNvSpPr>
            <p:nvPr/>
          </p:nvSpPr>
          <p:spPr bwMode="auto">
            <a:xfrm>
              <a:off x="3559" y="828"/>
              <a:ext cx="970" cy="168"/>
            </a:xfrm>
            <a:prstGeom prst="rect">
              <a:avLst/>
            </a:prstGeom>
            <a:noFill/>
            <a:ln w="9525">
              <a:noFill/>
              <a:miter lim="800000"/>
              <a:headEnd/>
              <a:tailEnd/>
            </a:ln>
            <a:effectLst/>
          </p:spPr>
          <p:txBody>
            <a:bodyPr lIns="18000" tIns="10800" rIns="18000" bIns="10800">
              <a:spAutoFit/>
            </a:bodyPr>
            <a:lstStyle/>
            <a:p>
              <a:r>
                <a:rPr kumimoji="1" lang="en-US" altLang="zh-CN" sz="1600"/>
                <a:t>I/O</a:t>
              </a:r>
              <a:r>
                <a:rPr kumimoji="1" lang="zh-CN" altLang="en-US" sz="1600"/>
                <a:t>设备</a:t>
              </a:r>
            </a:p>
          </p:txBody>
        </p:sp>
        <p:sp>
          <p:nvSpPr>
            <p:cNvPr id="21" name="Rectangle 19"/>
            <p:cNvSpPr>
              <a:spLocks noChangeArrowheads="1"/>
            </p:cNvSpPr>
            <p:nvPr/>
          </p:nvSpPr>
          <p:spPr bwMode="auto">
            <a:xfrm>
              <a:off x="402" y="963"/>
              <a:ext cx="553" cy="647"/>
            </a:xfrm>
            <a:prstGeom prst="rect">
              <a:avLst/>
            </a:prstGeom>
            <a:noFill/>
            <a:ln w="9525">
              <a:solidFill>
                <a:schemeClr val="tx1"/>
              </a:solidFill>
              <a:miter lim="800000"/>
              <a:headEnd/>
              <a:tailEnd/>
            </a:ln>
            <a:effectLst/>
          </p:spPr>
          <p:txBody>
            <a:bodyPr wrap="none" lIns="18000" tIns="10800" rIns="18000" bIns="10800" anchor="ctr"/>
            <a:lstStyle/>
            <a:p>
              <a:r>
                <a:rPr kumimoji="1" lang="en-US" altLang="zh-CN" sz="2000" dirty="0"/>
                <a:t>CPU</a:t>
              </a:r>
            </a:p>
          </p:txBody>
        </p:sp>
        <p:sp>
          <p:nvSpPr>
            <p:cNvPr id="22" name="AutoShape 20"/>
            <p:cNvSpPr>
              <a:spLocks noChangeArrowheads="1"/>
            </p:cNvSpPr>
            <p:nvPr/>
          </p:nvSpPr>
          <p:spPr bwMode="auto">
            <a:xfrm>
              <a:off x="955" y="1176"/>
              <a:ext cx="584" cy="236"/>
            </a:xfrm>
            <a:prstGeom prst="leftRightArrow">
              <a:avLst>
                <a:gd name="adj1" fmla="val 50000"/>
                <a:gd name="adj2" fmla="val 49492"/>
              </a:avLst>
            </a:prstGeom>
            <a:noFill/>
            <a:ln w="9525">
              <a:solidFill>
                <a:schemeClr val="tx1"/>
              </a:solidFill>
              <a:miter lim="800000"/>
              <a:headEnd/>
              <a:tailEnd/>
            </a:ln>
            <a:effectLst/>
          </p:spPr>
          <p:txBody>
            <a:bodyPr wrap="none" lIns="18000" tIns="10800" rIns="18000" bIns="10800" anchor="ctr"/>
            <a:lstStyle/>
            <a:p>
              <a:endParaRPr lang="zh-CN" altLang="en-US"/>
            </a:p>
          </p:txBody>
        </p:sp>
        <p:sp>
          <p:nvSpPr>
            <p:cNvPr id="23" name="Text Box 21"/>
            <p:cNvSpPr txBox="1">
              <a:spLocks noChangeArrowheads="1"/>
            </p:cNvSpPr>
            <p:nvPr/>
          </p:nvSpPr>
          <p:spPr bwMode="auto">
            <a:xfrm>
              <a:off x="1129" y="1058"/>
              <a:ext cx="363" cy="168"/>
            </a:xfrm>
            <a:prstGeom prst="rect">
              <a:avLst/>
            </a:prstGeom>
            <a:noFill/>
            <a:ln w="9525">
              <a:noFill/>
              <a:miter lim="800000"/>
              <a:headEnd/>
              <a:tailEnd/>
            </a:ln>
            <a:effectLst/>
          </p:spPr>
          <p:txBody>
            <a:bodyPr lIns="18000" tIns="10800" rIns="18000" bIns="10800">
              <a:spAutoFit/>
            </a:bodyPr>
            <a:lstStyle/>
            <a:p>
              <a:r>
                <a:rPr kumimoji="1" lang="zh-CN" altLang="en-US" sz="1600" dirty="0"/>
                <a:t>总线</a:t>
              </a:r>
            </a:p>
          </p:txBody>
        </p:sp>
      </p:grpSp>
      <p:sp>
        <p:nvSpPr>
          <p:cNvPr id="25" name="矩形 24"/>
          <p:cNvSpPr/>
          <p:nvPr/>
        </p:nvSpPr>
        <p:spPr>
          <a:xfrm>
            <a:off x="-36280" y="1316894"/>
            <a:ext cx="2242451" cy="2973122"/>
          </a:xfrm>
          <a:prstGeom prst="rect">
            <a:avLst/>
          </a:prstGeom>
        </p:spPr>
        <p:txBody>
          <a:bodyPr wrap="square">
            <a:spAutoFit/>
          </a:bodyPr>
          <a:lstStyle/>
          <a:p>
            <a:pPr lvl="1">
              <a:lnSpc>
                <a:spcPct val="90000"/>
              </a:lnSpc>
            </a:pPr>
            <a:r>
              <a:rPr lang="zh-CN" altLang="en-US" sz="1600" dirty="0" smtClean="0">
                <a:solidFill>
                  <a:srgbClr val="0000CC"/>
                </a:solidFill>
                <a:latin typeface="黑体" pitchFamily="49" charset="-122"/>
                <a:ea typeface="黑体" pitchFamily="49" charset="-122"/>
              </a:rPr>
              <a:t>数据信号线</a:t>
            </a:r>
            <a:r>
              <a:rPr lang="en-US" altLang="zh-CN" sz="1600" dirty="0" smtClean="0">
                <a:solidFill>
                  <a:srgbClr val="0000CC"/>
                </a:solidFill>
                <a:latin typeface="Arial"/>
                <a:ea typeface="黑体" pitchFamily="49" charset="-122"/>
              </a:rPr>
              <a:t>——</a:t>
            </a:r>
            <a:r>
              <a:rPr lang="zh-CN" altLang="en-US" sz="1600" dirty="0" smtClean="0">
                <a:solidFill>
                  <a:srgbClr val="0000CC"/>
                </a:solidFill>
                <a:latin typeface="黑体" pitchFamily="49" charset="-122"/>
                <a:ea typeface="黑体" pitchFamily="49" charset="-122"/>
              </a:rPr>
              <a:t>设备和控制器之间传送数据。 </a:t>
            </a:r>
          </a:p>
          <a:p>
            <a:pPr lvl="1">
              <a:lnSpc>
                <a:spcPct val="90000"/>
              </a:lnSpc>
            </a:pPr>
            <a:r>
              <a:rPr lang="zh-CN" altLang="en-US" sz="1600" dirty="0" smtClean="0">
                <a:solidFill>
                  <a:srgbClr val="006600"/>
                </a:solidFill>
                <a:latin typeface="黑体" pitchFamily="49" charset="-122"/>
                <a:ea typeface="黑体" pitchFamily="49" charset="-122"/>
              </a:rPr>
              <a:t>控制信号线</a:t>
            </a:r>
            <a:r>
              <a:rPr lang="en-US" altLang="zh-CN" sz="1600" dirty="0" smtClean="0">
                <a:solidFill>
                  <a:srgbClr val="006600"/>
                </a:solidFill>
                <a:latin typeface="Arial"/>
                <a:ea typeface="黑体" pitchFamily="49" charset="-122"/>
              </a:rPr>
              <a:t>——</a:t>
            </a:r>
            <a:r>
              <a:rPr lang="zh-CN" altLang="en-US" sz="1600" dirty="0" smtClean="0">
                <a:solidFill>
                  <a:srgbClr val="006600"/>
                </a:solidFill>
                <a:latin typeface="黑体" pitchFamily="49" charset="-122"/>
                <a:ea typeface="黑体" pitchFamily="49" charset="-122"/>
              </a:rPr>
              <a:t>规定了设备要执行的操作。如，读、写、磁头移动等操作。 </a:t>
            </a:r>
          </a:p>
          <a:p>
            <a:pPr lvl="1">
              <a:lnSpc>
                <a:spcPct val="90000"/>
              </a:lnSpc>
            </a:pPr>
            <a:r>
              <a:rPr lang="zh-CN" altLang="en-US" sz="1600" dirty="0" smtClean="0">
                <a:solidFill>
                  <a:srgbClr val="0000CC"/>
                </a:solidFill>
                <a:latin typeface="黑体" pitchFamily="49" charset="-122"/>
                <a:ea typeface="黑体" pitchFamily="49" charset="-122"/>
              </a:rPr>
              <a:t>状态信号线</a:t>
            </a:r>
            <a:r>
              <a:rPr lang="en-US" altLang="zh-CN" sz="1600" dirty="0" smtClean="0">
                <a:solidFill>
                  <a:srgbClr val="0000CC"/>
                </a:solidFill>
                <a:latin typeface="Arial"/>
                <a:ea typeface="黑体" pitchFamily="49" charset="-122"/>
              </a:rPr>
              <a:t>——</a:t>
            </a:r>
            <a:r>
              <a:rPr lang="zh-CN" altLang="en-US" sz="1600" dirty="0" smtClean="0">
                <a:solidFill>
                  <a:srgbClr val="0000CC"/>
                </a:solidFill>
                <a:latin typeface="黑体" pitchFamily="49" charset="-122"/>
                <a:ea typeface="黑体" pitchFamily="49" charset="-122"/>
              </a:rPr>
              <a:t>指示设备当前的状态。如，正在读（或写）、读（写）完成等。</a:t>
            </a:r>
            <a:r>
              <a:rPr lang="zh-CN" altLang="en-US" sz="1600" dirty="0" smtClean="0"/>
              <a:t> </a:t>
            </a:r>
            <a:endParaRPr lang="zh-CN" altLang="en-US" sz="1600" dirty="0"/>
          </a:p>
        </p:txBody>
      </p:sp>
      <p:sp>
        <p:nvSpPr>
          <p:cNvPr id="26" name="椭圆 25"/>
          <p:cNvSpPr/>
          <p:nvPr/>
        </p:nvSpPr>
        <p:spPr>
          <a:xfrm>
            <a:off x="330428" y="1423079"/>
            <a:ext cx="112486" cy="103413"/>
          </a:xfrm>
          <a:prstGeom prst="ellipse">
            <a:avLst/>
          </a:prstGeom>
          <a:solidFill>
            <a:srgbClr val="0000CC"/>
          </a:solidFill>
          <a:ln>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p:nvPr/>
        </p:nvSpPr>
        <p:spPr>
          <a:xfrm>
            <a:off x="330412" y="3176896"/>
            <a:ext cx="112486" cy="103413"/>
          </a:xfrm>
          <a:prstGeom prst="ellipse">
            <a:avLst/>
          </a:prstGeom>
          <a:solidFill>
            <a:srgbClr val="0000CC"/>
          </a:solidFill>
          <a:ln>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a:off x="330412" y="2074206"/>
            <a:ext cx="112486" cy="103413"/>
          </a:xfrm>
          <a:prstGeom prst="ellipse">
            <a:avLst/>
          </a:prstGeom>
          <a:solidFill>
            <a:srgbClr val="006600"/>
          </a:solidFill>
          <a:ln>
            <a:solidFill>
              <a:srgbClr val="00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I/O Bus Architecture</a:t>
            </a:r>
            <a:endParaRPr lang="zh-CN" altLang="en-US" dirty="0"/>
          </a:p>
        </p:txBody>
      </p:sp>
      <p:sp>
        <p:nvSpPr>
          <p:cNvPr id="3" name="内容占位符 2"/>
          <p:cNvSpPr>
            <a:spLocks noGrp="1"/>
          </p:cNvSpPr>
          <p:nvPr>
            <p:ph idx="1"/>
          </p:nvPr>
        </p:nvSpPr>
        <p:spPr>
          <a:xfrm>
            <a:off x="457200" y="1282931"/>
            <a:ext cx="8229600" cy="2229523"/>
          </a:xfrm>
        </p:spPr>
        <p:txBody>
          <a:bodyPr/>
          <a:lstStyle/>
          <a:p>
            <a:r>
              <a:rPr lang="en-US" altLang="zh-CN" sz="2400" dirty="0" smtClean="0"/>
              <a:t>CPU, </a:t>
            </a:r>
            <a:r>
              <a:rPr lang="zh-CN" altLang="en-US" sz="2400" dirty="0" smtClean="0"/>
              <a:t>内存和</a:t>
            </a:r>
            <a:r>
              <a:rPr lang="en-US" altLang="zh-CN" sz="2400" dirty="0" smtClean="0"/>
              <a:t>I/O </a:t>
            </a:r>
            <a:r>
              <a:rPr lang="zh-CN" altLang="en-US" sz="2400" dirty="0" smtClean="0"/>
              <a:t>设备通过总线</a:t>
            </a:r>
            <a:r>
              <a:rPr lang="zh-CN" altLang="en-US" sz="2400" dirty="0"/>
              <a:t>交互</a:t>
            </a:r>
            <a:endParaRPr lang="en-US" altLang="zh-CN" sz="2400" dirty="0" smtClean="0"/>
          </a:p>
          <a:p>
            <a:pPr lvl="1"/>
            <a:r>
              <a:rPr lang="en-US" altLang="zh-CN" sz="2000" dirty="0" smtClean="0"/>
              <a:t>a system bus is the “public transportation” of memory and I/O communication = a set of wires + a message protocol</a:t>
            </a:r>
          </a:p>
          <a:p>
            <a:pPr lvl="1"/>
            <a:r>
              <a:rPr lang="en-US" altLang="zh-CN" sz="2000" dirty="0" smtClean="0"/>
              <a:t>typically contains hundreds of data, address and control lines</a:t>
            </a:r>
          </a:p>
          <a:p>
            <a:pPr lvl="1"/>
            <a:r>
              <a:rPr lang="en-US" altLang="zh-CN" sz="2000" dirty="0" smtClean="0"/>
              <a:t>each line carries only 1 bit at a time, therefore the bus width and frequency are key factors in performance</a:t>
            </a:r>
          </a:p>
          <a:p>
            <a:endParaRPr lang="zh-CN" altLang="en-US" dirty="0"/>
          </a:p>
        </p:txBody>
      </p:sp>
      <p:sp>
        <p:nvSpPr>
          <p:cNvPr id="5" name="灯片编号占位符 4"/>
          <p:cNvSpPr>
            <a:spLocks noGrp="1"/>
          </p:cNvSpPr>
          <p:nvPr>
            <p:ph type="sldNum" sz="quarter" idx="11"/>
          </p:nvPr>
        </p:nvSpPr>
        <p:spPr/>
        <p:txBody>
          <a:bodyPr/>
          <a:lstStyle/>
          <a:p>
            <a:pPr>
              <a:defRPr/>
            </a:pPr>
            <a:fld id="{2A5F4D79-7E66-4EF1-850E-A256F3AB9092}" type="slidenum">
              <a:rPr lang="zh-CN" altLang="en-US" smtClean="0"/>
              <a:pPr>
                <a:defRPr/>
              </a:pPr>
              <a:t>18</a:t>
            </a:fld>
            <a:endParaRPr lang="en-US" altLang="zh-CN"/>
          </a:p>
        </p:txBody>
      </p:sp>
      <p:pic>
        <p:nvPicPr>
          <p:cNvPr id="98306" name="Picture 2"/>
          <p:cNvPicPr>
            <a:picLocks noChangeAspect="1" noChangeArrowheads="1"/>
          </p:cNvPicPr>
          <p:nvPr/>
        </p:nvPicPr>
        <p:blipFill>
          <a:blip r:embed="rId2" cstate="print"/>
          <a:srcRect/>
          <a:stretch>
            <a:fillRect/>
          </a:stretch>
        </p:blipFill>
        <p:spPr bwMode="auto">
          <a:xfrm>
            <a:off x="1306287" y="3452374"/>
            <a:ext cx="5823949" cy="3238711"/>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I/O Bus Architecture</a:t>
            </a:r>
            <a:endParaRPr lang="zh-CN" altLang="en-US" dirty="0"/>
          </a:p>
        </p:txBody>
      </p:sp>
      <p:sp>
        <p:nvSpPr>
          <p:cNvPr id="3" name="内容占位符 2"/>
          <p:cNvSpPr>
            <a:spLocks noGrp="1"/>
          </p:cNvSpPr>
          <p:nvPr>
            <p:ph idx="1"/>
          </p:nvPr>
        </p:nvSpPr>
        <p:spPr>
          <a:xfrm>
            <a:off x="457200" y="1297445"/>
            <a:ext cx="8229600" cy="4929183"/>
          </a:xfrm>
        </p:spPr>
        <p:txBody>
          <a:bodyPr/>
          <a:lstStyle/>
          <a:p>
            <a:r>
              <a:rPr lang="en-US" altLang="zh-CN" sz="2400" dirty="0" smtClean="0"/>
              <a:t>Typical bus structure</a:t>
            </a:r>
          </a:p>
          <a:p>
            <a:pPr lvl="1"/>
            <a:r>
              <a:rPr lang="en-US" altLang="zh-CN" sz="2000" dirty="0" smtClean="0"/>
              <a:t>data lines</a:t>
            </a:r>
          </a:p>
          <a:p>
            <a:pPr lvl="2"/>
            <a:r>
              <a:rPr lang="en-US" altLang="zh-CN" sz="2000" dirty="0" smtClean="0"/>
              <a:t>provide a path for moving data between system modules</a:t>
            </a:r>
          </a:p>
          <a:p>
            <a:pPr lvl="1"/>
            <a:r>
              <a:rPr lang="en-US" altLang="zh-CN" sz="2000" dirty="0" smtClean="0"/>
              <a:t>address lines</a:t>
            </a:r>
          </a:p>
          <a:p>
            <a:pPr lvl="2"/>
            <a:r>
              <a:rPr lang="en-US" altLang="zh-CN" sz="2000" dirty="0" smtClean="0"/>
              <a:t>used to designate the source or destination of the data</a:t>
            </a:r>
          </a:p>
          <a:p>
            <a:pPr lvl="1"/>
            <a:r>
              <a:rPr lang="en-US" altLang="zh-CN" sz="2000" dirty="0" smtClean="0"/>
              <a:t>control lines</a:t>
            </a:r>
          </a:p>
          <a:p>
            <a:pPr lvl="2"/>
            <a:r>
              <a:rPr lang="en-US" altLang="zh-CN" sz="2000" dirty="0" smtClean="0"/>
              <a:t>transmit commands and timing information between modules</a:t>
            </a:r>
          </a:p>
          <a:p>
            <a:pPr lvl="2"/>
            <a:r>
              <a:rPr lang="en-US" altLang="zh-CN" sz="2000" dirty="0" smtClean="0"/>
              <a:t>memory read/write, I/O read/write etc.</a:t>
            </a:r>
            <a:endParaRPr lang="zh-CN" altLang="en-US" dirty="0"/>
          </a:p>
        </p:txBody>
      </p:sp>
      <p:sp>
        <p:nvSpPr>
          <p:cNvPr id="4" name="页脚占位符 3"/>
          <p:cNvSpPr>
            <a:spLocks noGrp="1"/>
          </p:cNvSpPr>
          <p:nvPr>
            <p:ph type="ftr" sz="quarter" idx="10"/>
          </p:nvPr>
        </p:nvSpPr>
        <p:spPr/>
        <p:txBody>
          <a:bodyPr/>
          <a:lstStyle/>
          <a:p>
            <a:pPr>
              <a:defRPr/>
            </a:pPr>
            <a:r>
              <a:rPr lang="zh-CN" altLang="en-US" dirty="0" smtClean="0"/>
              <a:t>USTC</a:t>
            </a:r>
            <a:r>
              <a:rPr lang="en-US" altLang="zh-CN" dirty="0" smtClean="0"/>
              <a:t>-</a:t>
            </a:r>
            <a:r>
              <a:rPr lang="zh-CN" altLang="en-US" dirty="0" smtClean="0"/>
              <a:t>21000201-OPERATING SYSTEMS; </a:t>
            </a:r>
            <a:r>
              <a:rPr lang="de-DE" altLang="zh-CN" dirty="0" smtClean="0"/>
              <a:t>FALL 2016; INSTRUCTOR: LINGBO WEI</a:t>
            </a:r>
            <a:endParaRPr lang="en-US" altLang="zh-CN" dirty="0"/>
          </a:p>
        </p:txBody>
      </p:sp>
      <p:sp>
        <p:nvSpPr>
          <p:cNvPr id="5" name="灯片编号占位符 4"/>
          <p:cNvSpPr>
            <a:spLocks noGrp="1"/>
          </p:cNvSpPr>
          <p:nvPr>
            <p:ph type="sldNum" sz="quarter" idx="11"/>
          </p:nvPr>
        </p:nvSpPr>
        <p:spPr/>
        <p:txBody>
          <a:bodyPr/>
          <a:lstStyle/>
          <a:p>
            <a:pPr>
              <a:defRPr/>
            </a:pPr>
            <a:fld id="{2A5F4D79-7E66-4EF1-850E-A256F3AB9092}" type="slidenum">
              <a:rPr lang="zh-CN" altLang="en-US" smtClean="0"/>
              <a:pPr>
                <a:defRPr/>
              </a:pPr>
              <a:t>19</a:t>
            </a:fld>
            <a:endParaRPr lang="en-US" altLang="zh-CN"/>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5"/>
          <p:cNvSpPr>
            <a:spLocks noGrp="1" noChangeArrowheads="1"/>
          </p:cNvSpPr>
          <p:nvPr>
            <p:ph type="ftr" sz="quarter" idx="10"/>
          </p:nvPr>
        </p:nvSpPr>
        <p:spPr>
          <a:noFill/>
        </p:spPr>
        <p:txBody>
          <a:bodyPr/>
          <a:lstStyle/>
          <a:p>
            <a:r>
              <a:rPr lang="zh-CN" altLang="en-US" dirty="0" smtClean="0">
                <a:latin typeface="Arial" pitchFamily="34" charset="0"/>
              </a:rPr>
              <a:t>USTC</a:t>
            </a:r>
            <a:r>
              <a:rPr lang="en-US" altLang="zh-CN" dirty="0" smtClean="0">
                <a:latin typeface="Arial" pitchFamily="34" charset="0"/>
              </a:rPr>
              <a:t>-</a:t>
            </a:r>
            <a:r>
              <a:rPr lang="zh-CN" altLang="en-US" dirty="0" smtClean="0">
                <a:latin typeface="Arial" pitchFamily="34" charset="0"/>
              </a:rPr>
              <a:t>21000201-OPERATING SYSTEMS; </a:t>
            </a:r>
            <a:r>
              <a:rPr lang="de-DE" altLang="zh-CN" dirty="0" smtClean="0">
                <a:latin typeface="Arial" pitchFamily="34" charset="0"/>
              </a:rPr>
              <a:t>FALL 2016; INSTRUCTOR: LINGBO WEI</a:t>
            </a:r>
            <a:endParaRPr lang="en-US" altLang="zh-CN" dirty="0" smtClean="0">
              <a:latin typeface="Arial" pitchFamily="34" charset="0"/>
            </a:endParaRPr>
          </a:p>
        </p:txBody>
      </p:sp>
      <p:sp>
        <p:nvSpPr>
          <p:cNvPr id="3075" name="Rectangle 6"/>
          <p:cNvSpPr>
            <a:spLocks noGrp="1" noChangeArrowheads="1"/>
          </p:cNvSpPr>
          <p:nvPr>
            <p:ph type="sldNum" sz="quarter" idx="11"/>
          </p:nvPr>
        </p:nvSpPr>
        <p:spPr>
          <a:noFill/>
        </p:spPr>
        <p:txBody>
          <a:bodyPr/>
          <a:lstStyle/>
          <a:p>
            <a:fld id="{C6CF084C-5602-4064-9685-76A2A83A3E21}" type="slidenum">
              <a:rPr lang="zh-CN" altLang="en-US" smtClean="0">
                <a:latin typeface="Arial" pitchFamily="34" charset="0"/>
              </a:rPr>
              <a:pPr/>
              <a:t>2</a:t>
            </a:fld>
            <a:endParaRPr lang="en-US" altLang="zh-CN" smtClean="0">
              <a:latin typeface="Arial" pitchFamily="34" charset="0"/>
            </a:endParaRPr>
          </a:p>
        </p:txBody>
      </p:sp>
      <p:sp>
        <p:nvSpPr>
          <p:cNvPr id="3076" name="Rectangle 2"/>
          <p:cNvSpPr>
            <a:spLocks noGrp="1" noChangeArrowheads="1"/>
          </p:cNvSpPr>
          <p:nvPr>
            <p:ph type="title"/>
          </p:nvPr>
        </p:nvSpPr>
        <p:spPr/>
        <p:txBody>
          <a:bodyPr/>
          <a:lstStyle/>
          <a:p>
            <a:r>
              <a:rPr lang="en-US" altLang="zh-CN" dirty="0" smtClean="0">
                <a:ea typeface="宋体" pitchFamily="2" charset="-122"/>
              </a:rPr>
              <a:t>Part 3: I/O Management</a:t>
            </a:r>
            <a:endParaRPr lang="zh-CN" altLang="en-US" dirty="0" smtClean="0">
              <a:ea typeface="宋体" pitchFamily="2" charset="-122"/>
            </a:endParaRPr>
          </a:p>
        </p:txBody>
      </p:sp>
      <p:sp>
        <p:nvSpPr>
          <p:cNvPr id="3077" name="Rectangle 3"/>
          <p:cNvSpPr>
            <a:spLocks noGrp="1" noChangeArrowheads="1"/>
          </p:cNvSpPr>
          <p:nvPr>
            <p:ph type="body" idx="1"/>
          </p:nvPr>
        </p:nvSpPr>
        <p:spPr>
          <a:xfrm>
            <a:off x="457200" y="1471613"/>
            <a:ext cx="8204200" cy="4641850"/>
          </a:xfrm>
        </p:spPr>
        <p:txBody>
          <a:bodyPr/>
          <a:lstStyle/>
          <a:p>
            <a:r>
              <a:rPr lang="en-US" altLang="zh-CN" dirty="0" smtClean="0">
                <a:solidFill>
                  <a:srgbClr val="993300"/>
                </a:solidFill>
                <a:ea typeface="宋体" pitchFamily="2" charset="-122"/>
              </a:rPr>
              <a:t>Overview of the OS Role in I/O</a:t>
            </a:r>
          </a:p>
          <a:p>
            <a:r>
              <a:rPr lang="en-US" altLang="zh-CN" dirty="0" smtClean="0">
                <a:solidFill>
                  <a:srgbClr val="993300"/>
                </a:solidFill>
                <a:ea typeface="宋体" pitchFamily="2" charset="-122"/>
              </a:rPr>
              <a:t>Principles of I/O Hardware</a:t>
            </a:r>
          </a:p>
          <a:p>
            <a:r>
              <a:rPr lang="en-US" altLang="zh-CN" dirty="0" smtClean="0">
                <a:solidFill>
                  <a:srgbClr val="993300"/>
                </a:solidFill>
                <a:ea typeface="宋体" pitchFamily="2" charset="-122"/>
              </a:rPr>
              <a:t>CPU-I/O Communication Techniques</a:t>
            </a:r>
          </a:p>
          <a:p>
            <a:r>
              <a:rPr lang="en-US" altLang="zh-CN" dirty="0" smtClean="0">
                <a:solidFill>
                  <a:srgbClr val="993300"/>
                </a:solidFill>
                <a:ea typeface="宋体" pitchFamily="2" charset="-122"/>
              </a:rPr>
              <a:t>Buffering Strategies</a:t>
            </a:r>
          </a:p>
          <a:p>
            <a:r>
              <a:rPr lang="en-US" altLang="zh-CN" dirty="0" smtClean="0">
                <a:solidFill>
                  <a:srgbClr val="993300"/>
                </a:solidFill>
                <a:ea typeface="宋体" pitchFamily="2" charset="-122"/>
              </a:rPr>
              <a:t>I/O Software Layers</a:t>
            </a:r>
          </a:p>
          <a:p>
            <a:r>
              <a:rPr lang="en-US" altLang="zh-CN" dirty="0" smtClean="0">
                <a:solidFill>
                  <a:srgbClr val="993300"/>
                </a:solidFill>
                <a:ea typeface="宋体" pitchFamily="2" charset="-122"/>
              </a:rPr>
              <a:t>Magnetic Disk I/O</a:t>
            </a: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I/O Bus Architecture</a:t>
            </a:r>
            <a:endParaRPr lang="zh-CN" altLang="en-US" dirty="0"/>
          </a:p>
        </p:txBody>
      </p:sp>
      <p:sp>
        <p:nvSpPr>
          <p:cNvPr id="3" name="内容占位符 2"/>
          <p:cNvSpPr>
            <a:spLocks noGrp="1"/>
          </p:cNvSpPr>
          <p:nvPr>
            <p:ph idx="1"/>
          </p:nvPr>
        </p:nvSpPr>
        <p:spPr>
          <a:xfrm>
            <a:off x="457200" y="1268417"/>
            <a:ext cx="8229600" cy="1561869"/>
          </a:xfrm>
        </p:spPr>
        <p:txBody>
          <a:bodyPr/>
          <a:lstStyle/>
          <a:p>
            <a:r>
              <a:rPr lang="en-US" altLang="zh-CN" sz="2400" dirty="0" smtClean="0"/>
              <a:t>Typical bus interconnection layout</a:t>
            </a:r>
          </a:p>
          <a:p>
            <a:pPr lvl="1"/>
            <a:r>
              <a:rPr lang="en-US" altLang="zh-CN" sz="2000" dirty="0" smtClean="0"/>
              <a:t>computer systems contain multiple types of buses at different levels of the hierarchy</a:t>
            </a:r>
          </a:p>
          <a:p>
            <a:pPr lvl="1"/>
            <a:r>
              <a:rPr lang="en-US" altLang="zh-CN" sz="2000" dirty="0" smtClean="0"/>
              <a:t>memory bus, SCSI, ISA, PCI, USB, FireWire, etc.</a:t>
            </a:r>
            <a:endParaRPr lang="zh-CN" altLang="en-US" dirty="0"/>
          </a:p>
        </p:txBody>
      </p:sp>
      <p:sp>
        <p:nvSpPr>
          <p:cNvPr id="4" name="页脚占位符 3"/>
          <p:cNvSpPr>
            <a:spLocks noGrp="1"/>
          </p:cNvSpPr>
          <p:nvPr>
            <p:ph type="ftr" sz="quarter" idx="10"/>
          </p:nvPr>
        </p:nvSpPr>
        <p:spPr>
          <a:xfrm>
            <a:off x="366713" y="6412817"/>
            <a:ext cx="7205662" cy="476250"/>
          </a:xfrm>
        </p:spPr>
        <p:txBody>
          <a:bodyPr/>
          <a:lstStyle/>
          <a:p>
            <a:pPr>
              <a:defRPr/>
            </a:pPr>
            <a:r>
              <a:rPr lang="zh-CN" altLang="en-US" dirty="0" smtClean="0"/>
              <a:t>USTC</a:t>
            </a:r>
            <a:r>
              <a:rPr lang="en-US" altLang="zh-CN" dirty="0" smtClean="0"/>
              <a:t>-</a:t>
            </a:r>
            <a:r>
              <a:rPr lang="zh-CN" altLang="en-US" dirty="0" smtClean="0"/>
              <a:t>21000201-OPERATING SYSTEMS; </a:t>
            </a:r>
            <a:r>
              <a:rPr lang="de-DE" altLang="zh-CN" dirty="0" smtClean="0"/>
              <a:t>FALL 2016; INSTRUCTOR: LINGBO WEI</a:t>
            </a:r>
            <a:endParaRPr lang="en-US" altLang="zh-CN" dirty="0"/>
          </a:p>
        </p:txBody>
      </p:sp>
      <p:sp>
        <p:nvSpPr>
          <p:cNvPr id="5" name="灯片编号占位符 4"/>
          <p:cNvSpPr>
            <a:spLocks noGrp="1"/>
          </p:cNvSpPr>
          <p:nvPr>
            <p:ph type="sldNum" sz="quarter" idx="11"/>
          </p:nvPr>
        </p:nvSpPr>
        <p:spPr>
          <a:xfrm>
            <a:off x="7764463" y="6396942"/>
            <a:ext cx="922337" cy="476250"/>
          </a:xfrm>
        </p:spPr>
        <p:txBody>
          <a:bodyPr/>
          <a:lstStyle/>
          <a:p>
            <a:pPr>
              <a:defRPr/>
            </a:pPr>
            <a:fld id="{2A5F4D79-7E66-4EF1-850E-A256F3AB9092}" type="slidenum">
              <a:rPr lang="zh-CN" altLang="en-US" smtClean="0"/>
              <a:pPr>
                <a:defRPr/>
              </a:pPr>
              <a:t>20</a:t>
            </a:fld>
            <a:endParaRPr lang="en-US" altLang="zh-CN"/>
          </a:p>
        </p:txBody>
      </p:sp>
      <p:pic>
        <p:nvPicPr>
          <p:cNvPr id="35842" name="Picture 2"/>
          <p:cNvPicPr>
            <a:picLocks noChangeAspect="1" noChangeArrowheads="1"/>
          </p:cNvPicPr>
          <p:nvPr/>
        </p:nvPicPr>
        <p:blipFill>
          <a:blip r:embed="rId2" cstate="print"/>
          <a:srcRect/>
          <a:stretch>
            <a:fillRect/>
          </a:stretch>
        </p:blipFill>
        <p:spPr bwMode="auto">
          <a:xfrm>
            <a:off x="1262756" y="2752322"/>
            <a:ext cx="7199086" cy="3510592"/>
          </a:xfrm>
          <a:prstGeom prst="rect">
            <a:avLst/>
          </a:prstGeom>
          <a:noFill/>
          <a:ln w="9525">
            <a:noFill/>
            <a:miter lim="800000"/>
            <a:headEnd/>
            <a:tailEnd/>
          </a:ln>
          <a:effectLst/>
        </p:spPr>
      </p:pic>
      <p:sp>
        <p:nvSpPr>
          <p:cNvPr id="8" name="TextBox 7"/>
          <p:cNvSpPr txBox="1"/>
          <p:nvPr/>
        </p:nvSpPr>
        <p:spPr>
          <a:xfrm>
            <a:off x="6879772" y="4281712"/>
            <a:ext cx="2235200" cy="830997"/>
          </a:xfrm>
          <a:prstGeom prst="rect">
            <a:avLst/>
          </a:prstGeom>
          <a:noFill/>
        </p:spPr>
        <p:txBody>
          <a:bodyPr wrap="square" rtlCol="0">
            <a:spAutoFit/>
          </a:bodyPr>
          <a:lstStyle/>
          <a:p>
            <a:r>
              <a:rPr lang="en-US" altLang="zh-CN" sz="1600" dirty="0" smtClean="0"/>
              <a:t>PCI: Peripheral Component Interconnect</a:t>
            </a:r>
            <a:endParaRPr lang="zh-CN" altLang="en-US" sz="1600" dirty="0"/>
          </a:p>
        </p:txBody>
      </p:sp>
      <p:sp>
        <p:nvSpPr>
          <p:cNvPr id="9" name="TextBox 8"/>
          <p:cNvSpPr txBox="1"/>
          <p:nvPr/>
        </p:nvSpPr>
        <p:spPr>
          <a:xfrm>
            <a:off x="6814465" y="5769425"/>
            <a:ext cx="2235200" cy="584775"/>
          </a:xfrm>
          <a:prstGeom prst="rect">
            <a:avLst/>
          </a:prstGeom>
          <a:noFill/>
        </p:spPr>
        <p:txBody>
          <a:bodyPr wrap="square" rtlCol="0">
            <a:spAutoFit/>
          </a:bodyPr>
          <a:lstStyle/>
          <a:p>
            <a:r>
              <a:rPr lang="en-US" altLang="zh-CN" sz="1600" dirty="0" smtClean="0"/>
              <a:t>ISA: Industry Standard Architecture</a:t>
            </a:r>
            <a:endParaRPr lang="zh-CN" altLang="en-US" sz="1600" dirty="0"/>
          </a:p>
        </p:txBody>
      </p:sp>
      <p:sp>
        <p:nvSpPr>
          <p:cNvPr id="10" name="TextBox 9"/>
          <p:cNvSpPr txBox="1"/>
          <p:nvPr/>
        </p:nvSpPr>
        <p:spPr>
          <a:xfrm>
            <a:off x="261252" y="3011714"/>
            <a:ext cx="1850571" cy="830997"/>
          </a:xfrm>
          <a:prstGeom prst="rect">
            <a:avLst/>
          </a:prstGeom>
          <a:noFill/>
        </p:spPr>
        <p:txBody>
          <a:bodyPr wrap="square" rtlCol="0">
            <a:spAutoFit/>
          </a:bodyPr>
          <a:lstStyle/>
          <a:p>
            <a:r>
              <a:rPr lang="en-US" altLang="zh-CN" sz="1600" dirty="0" smtClean="0"/>
              <a:t>SCSI: Small Computer System Interface</a:t>
            </a:r>
            <a:endParaRPr lang="zh-CN" altLang="en-US" sz="1600" dirty="0"/>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I/O Device</a:t>
            </a:r>
            <a:endParaRPr lang="zh-CN" altLang="en-US" dirty="0"/>
          </a:p>
        </p:txBody>
      </p:sp>
      <p:sp>
        <p:nvSpPr>
          <p:cNvPr id="3" name="内容占位符 2"/>
          <p:cNvSpPr>
            <a:spLocks noGrp="1"/>
          </p:cNvSpPr>
          <p:nvPr>
            <p:ph idx="1"/>
          </p:nvPr>
        </p:nvSpPr>
        <p:spPr>
          <a:xfrm>
            <a:off x="457200" y="1326473"/>
            <a:ext cx="8229600" cy="3405015"/>
          </a:xfrm>
        </p:spPr>
        <p:txBody>
          <a:bodyPr/>
          <a:lstStyle/>
          <a:p>
            <a:r>
              <a:rPr lang="zh-CN" altLang="en-US" sz="2400" dirty="0" smtClean="0"/>
              <a:t>每一个</a:t>
            </a:r>
            <a:r>
              <a:rPr lang="en-US" altLang="zh-CN" sz="2400" dirty="0" smtClean="0"/>
              <a:t>I/O</a:t>
            </a:r>
            <a:r>
              <a:rPr lang="zh-CN" altLang="en-US" sz="2400" dirty="0"/>
              <a:t>设备一般由机械和电子两部分组成</a:t>
            </a:r>
            <a:r>
              <a:rPr lang="en-US" altLang="zh-CN" sz="2400" dirty="0" smtClean="0"/>
              <a:t>:</a:t>
            </a:r>
          </a:p>
          <a:p>
            <a:pPr lvl="1"/>
            <a:r>
              <a:rPr lang="zh-CN" altLang="en-US" sz="2000" dirty="0"/>
              <a:t>机械部分是设备本身（物理装置）</a:t>
            </a:r>
            <a:endParaRPr lang="en-US" altLang="zh-CN" sz="2000" dirty="0" smtClean="0"/>
          </a:p>
          <a:p>
            <a:pPr lvl="1"/>
            <a:r>
              <a:rPr lang="zh-CN" altLang="en-US" sz="2000" dirty="0"/>
              <a:t>电子部分又称设备控制器</a:t>
            </a:r>
            <a:r>
              <a:rPr lang="en-US" altLang="zh-CN" sz="2000" dirty="0"/>
              <a:t>(</a:t>
            </a:r>
            <a:r>
              <a:rPr lang="zh-CN" altLang="en-US" sz="2000" dirty="0"/>
              <a:t>或适配器</a:t>
            </a:r>
            <a:r>
              <a:rPr lang="en-US" altLang="zh-CN" sz="2000" dirty="0" smtClean="0"/>
              <a:t>)</a:t>
            </a:r>
          </a:p>
          <a:p>
            <a:pPr lvl="2"/>
            <a:r>
              <a:rPr lang="zh-CN" altLang="en-US" sz="2000" dirty="0" smtClean="0"/>
              <a:t>（</a:t>
            </a:r>
            <a:r>
              <a:rPr lang="zh-CN" altLang="en-US" sz="2000" dirty="0"/>
              <a:t>端口）地址译码</a:t>
            </a:r>
          </a:p>
          <a:p>
            <a:pPr lvl="2"/>
            <a:r>
              <a:rPr lang="zh-CN" altLang="en-US" sz="2000" dirty="0" smtClean="0"/>
              <a:t>按照</a:t>
            </a:r>
            <a:r>
              <a:rPr lang="zh-CN" altLang="en-US" sz="2000" dirty="0"/>
              <a:t>主机与设备之间约定的格式和过程接受计算机发来的数据和控制信号 或 向主机发送数据和状态信号</a:t>
            </a:r>
          </a:p>
          <a:p>
            <a:pPr lvl="2"/>
            <a:r>
              <a:rPr lang="zh-CN" altLang="en-US" sz="2000" dirty="0" smtClean="0"/>
              <a:t>将</a:t>
            </a:r>
            <a:r>
              <a:rPr lang="zh-CN" altLang="en-US" sz="2000" dirty="0"/>
              <a:t>计算机的数字信号转换成机械部分能识别的模拟信号，</a:t>
            </a:r>
            <a:r>
              <a:rPr lang="zh-CN" altLang="en-US" sz="2000" dirty="0" smtClean="0"/>
              <a:t>或模拟信号转换成数字信号</a:t>
            </a:r>
            <a:endParaRPr lang="zh-CN" altLang="en-US" sz="2000" dirty="0"/>
          </a:p>
          <a:p>
            <a:pPr lvl="2"/>
            <a:r>
              <a:rPr lang="zh-CN" altLang="en-US" sz="2000" dirty="0" smtClean="0"/>
              <a:t>实现</a:t>
            </a:r>
            <a:r>
              <a:rPr lang="zh-CN" altLang="en-US" sz="2000" dirty="0"/>
              <a:t>设备内部硬件缓冲、数据加工等提高性能或增强功能</a:t>
            </a:r>
            <a:endParaRPr lang="en-US" altLang="zh-CN" sz="2000" dirty="0"/>
          </a:p>
        </p:txBody>
      </p:sp>
      <p:sp>
        <p:nvSpPr>
          <p:cNvPr id="4" name="页脚占位符 3"/>
          <p:cNvSpPr>
            <a:spLocks noGrp="1"/>
          </p:cNvSpPr>
          <p:nvPr>
            <p:ph type="ftr" sz="quarter" idx="10"/>
          </p:nvPr>
        </p:nvSpPr>
        <p:spPr/>
        <p:txBody>
          <a:bodyPr/>
          <a:lstStyle/>
          <a:p>
            <a:pPr>
              <a:defRPr/>
            </a:pPr>
            <a:r>
              <a:rPr lang="zh-CN" altLang="en-US" dirty="0" smtClean="0"/>
              <a:t>USTC</a:t>
            </a:r>
            <a:r>
              <a:rPr lang="en-US" altLang="zh-CN" dirty="0" smtClean="0"/>
              <a:t>-</a:t>
            </a:r>
            <a:r>
              <a:rPr lang="zh-CN" altLang="en-US" dirty="0" smtClean="0"/>
              <a:t>21000201-OPERATING SYSTEMS; </a:t>
            </a:r>
            <a:r>
              <a:rPr lang="de-DE" altLang="zh-CN" dirty="0" smtClean="0"/>
              <a:t>FALL 2016; INSTRUCTOR: LINGBO WEI</a:t>
            </a:r>
            <a:endParaRPr lang="en-US" altLang="zh-CN" dirty="0"/>
          </a:p>
        </p:txBody>
      </p:sp>
      <p:sp>
        <p:nvSpPr>
          <p:cNvPr id="5" name="灯片编号占位符 4"/>
          <p:cNvSpPr>
            <a:spLocks noGrp="1"/>
          </p:cNvSpPr>
          <p:nvPr>
            <p:ph type="sldNum" sz="quarter" idx="11"/>
          </p:nvPr>
        </p:nvSpPr>
        <p:spPr/>
        <p:txBody>
          <a:bodyPr/>
          <a:lstStyle/>
          <a:p>
            <a:pPr>
              <a:defRPr/>
            </a:pPr>
            <a:fld id="{2A5F4D79-7E66-4EF1-850E-A256F3AB9092}" type="slidenum">
              <a:rPr lang="zh-CN" altLang="en-US" smtClean="0"/>
              <a:pPr>
                <a:defRPr/>
              </a:pPr>
              <a:t>21</a:t>
            </a:fld>
            <a:endParaRPr lang="en-US" altLang="zh-CN"/>
          </a:p>
        </p:txBody>
      </p:sp>
      <p:pic>
        <p:nvPicPr>
          <p:cNvPr id="36866" name="Picture 2"/>
          <p:cNvPicPr>
            <a:picLocks noChangeAspect="1" noChangeArrowheads="1"/>
          </p:cNvPicPr>
          <p:nvPr/>
        </p:nvPicPr>
        <p:blipFill>
          <a:blip r:embed="rId2" cstate="print"/>
          <a:srcRect/>
          <a:stretch>
            <a:fillRect/>
          </a:stretch>
        </p:blipFill>
        <p:spPr bwMode="auto">
          <a:xfrm>
            <a:off x="1775637" y="4915445"/>
            <a:ext cx="5209530" cy="1337718"/>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Device Controller</a:t>
            </a:r>
            <a:endParaRPr lang="zh-CN" altLang="en-US" dirty="0"/>
          </a:p>
        </p:txBody>
      </p:sp>
      <p:sp>
        <p:nvSpPr>
          <p:cNvPr id="3" name="内容占位符 2"/>
          <p:cNvSpPr>
            <a:spLocks noGrp="1"/>
          </p:cNvSpPr>
          <p:nvPr>
            <p:ph idx="1"/>
          </p:nvPr>
        </p:nvSpPr>
        <p:spPr>
          <a:xfrm>
            <a:off x="457200" y="1253903"/>
            <a:ext cx="8229600" cy="4641850"/>
          </a:xfrm>
        </p:spPr>
        <p:txBody>
          <a:bodyPr/>
          <a:lstStyle/>
          <a:p>
            <a:r>
              <a:rPr lang="en-US" altLang="zh-CN" sz="2400" dirty="0" smtClean="0"/>
              <a:t>Why I/O controllers? Why not connecting the devices directly to the bus?</a:t>
            </a:r>
          </a:p>
          <a:p>
            <a:pPr lvl="1"/>
            <a:r>
              <a:rPr lang="en-US" altLang="zh-CN" sz="2000" dirty="0" smtClean="0"/>
              <a:t>wide variety of peripherals with various operation methods: don’t want to incorporate heterogeneous logic into CPU</a:t>
            </a:r>
          </a:p>
          <a:p>
            <a:pPr lvl="1"/>
            <a:r>
              <a:rPr lang="en-US" altLang="zh-CN" sz="2000" dirty="0" smtClean="0"/>
              <a:t>controllers offer a more unified hardware command interface</a:t>
            </a:r>
          </a:p>
          <a:p>
            <a:pPr lvl="1"/>
            <a:r>
              <a:rPr lang="en-US" altLang="zh-CN" sz="2000" dirty="0" smtClean="0"/>
              <a:t>data transfer rate slower or faster than memory or CPU</a:t>
            </a:r>
          </a:p>
          <a:p>
            <a:pPr lvl="1"/>
            <a:r>
              <a:rPr lang="en-US" altLang="zh-CN" sz="2000" dirty="0" smtClean="0"/>
              <a:t>different data and word lengths</a:t>
            </a:r>
          </a:p>
          <a:p>
            <a:pPr lvl="1"/>
            <a:r>
              <a:rPr lang="en-US" altLang="zh-CN" sz="2000" dirty="0" smtClean="0"/>
              <a:t>multiplexing: one module serving several devices (ex: SCSI)</a:t>
            </a:r>
          </a:p>
          <a:p>
            <a:r>
              <a:rPr lang="en-US" altLang="zh-CN" sz="2400" dirty="0" smtClean="0"/>
              <a:t>Functions of an I/O device controller</a:t>
            </a:r>
          </a:p>
          <a:p>
            <a:pPr lvl="1"/>
            <a:r>
              <a:rPr lang="en-US" altLang="zh-CN" sz="2000" dirty="0" smtClean="0"/>
              <a:t>interface to CPU and memory via system bus</a:t>
            </a:r>
          </a:p>
          <a:p>
            <a:pPr lvl="1"/>
            <a:r>
              <a:rPr lang="en-US" altLang="zh-CN" sz="2000" dirty="0" smtClean="0"/>
              <a:t>interface to one or more peripherals by custom data links</a:t>
            </a:r>
            <a:endParaRPr lang="zh-CN" altLang="en-US" sz="2000" dirty="0"/>
          </a:p>
        </p:txBody>
      </p:sp>
      <p:sp>
        <p:nvSpPr>
          <p:cNvPr id="4" name="页脚占位符 3"/>
          <p:cNvSpPr>
            <a:spLocks noGrp="1"/>
          </p:cNvSpPr>
          <p:nvPr>
            <p:ph type="ftr" sz="quarter" idx="10"/>
          </p:nvPr>
        </p:nvSpPr>
        <p:spPr/>
        <p:txBody>
          <a:bodyPr/>
          <a:lstStyle/>
          <a:p>
            <a:pPr>
              <a:defRPr/>
            </a:pPr>
            <a:r>
              <a:rPr lang="zh-CN" altLang="en-US" dirty="0" smtClean="0"/>
              <a:t>USTC</a:t>
            </a:r>
            <a:r>
              <a:rPr lang="en-US" altLang="zh-CN" dirty="0" smtClean="0"/>
              <a:t>-</a:t>
            </a:r>
            <a:r>
              <a:rPr lang="zh-CN" altLang="en-US" dirty="0" smtClean="0"/>
              <a:t>21000201-OPERATING SYSTEMS; </a:t>
            </a:r>
            <a:r>
              <a:rPr lang="de-DE" altLang="zh-CN" dirty="0" smtClean="0"/>
              <a:t>FALL 2016; INSTRUCTOR: LINGBO WEI</a:t>
            </a:r>
            <a:endParaRPr lang="en-US" altLang="zh-CN" dirty="0"/>
          </a:p>
        </p:txBody>
      </p:sp>
      <p:sp>
        <p:nvSpPr>
          <p:cNvPr id="5" name="灯片编号占位符 4"/>
          <p:cNvSpPr>
            <a:spLocks noGrp="1"/>
          </p:cNvSpPr>
          <p:nvPr>
            <p:ph type="sldNum" sz="quarter" idx="11"/>
          </p:nvPr>
        </p:nvSpPr>
        <p:spPr/>
        <p:txBody>
          <a:bodyPr/>
          <a:lstStyle/>
          <a:p>
            <a:pPr>
              <a:defRPr/>
            </a:pPr>
            <a:fld id="{2A5F4D79-7E66-4EF1-850E-A256F3AB9092}" type="slidenum">
              <a:rPr lang="zh-CN" altLang="en-US" smtClean="0"/>
              <a:pPr>
                <a:defRPr/>
              </a:pPr>
              <a:t>22</a:t>
            </a:fld>
            <a:endParaRPr lang="en-US" altLang="zh-CN"/>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设备控制器的组成</a:t>
            </a:r>
            <a:endParaRPr lang="zh-CN" altLang="en-US" dirty="0"/>
          </a:p>
        </p:txBody>
      </p:sp>
      <p:sp>
        <p:nvSpPr>
          <p:cNvPr id="3" name="内容占位符 2"/>
          <p:cNvSpPr>
            <a:spLocks noGrp="1"/>
          </p:cNvSpPr>
          <p:nvPr>
            <p:ph idx="1"/>
          </p:nvPr>
        </p:nvSpPr>
        <p:spPr>
          <a:xfrm>
            <a:off x="457200" y="1152305"/>
            <a:ext cx="8229600" cy="1373181"/>
          </a:xfrm>
        </p:spPr>
        <p:txBody>
          <a:bodyPr/>
          <a:lstStyle/>
          <a:p>
            <a:r>
              <a:rPr lang="zh-CN" altLang="en-US" sz="2400" b="1" dirty="0" smtClean="0"/>
              <a:t>设备控制器与</a:t>
            </a:r>
            <a:r>
              <a:rPr lang="en-US" altLang="zh-CN" sz="2400" b="1" dirty="0" smtClean="0"/>
              <a:t>CPU</a:t>
            </a:r>
            <a:r>
              <a:rPr lang="zh-CN" altLang="en-US" sz="2400" b="1" dirty="0" smtClean="0"/>
              <a:t>的接口</a:t>
            </a:r>
          </a:p>
          <a:p>
            <a:r>
              <a:rPr lang="zh-CN" altLang="en-US" sz="2400" b="1" dirty="0" smtClean="0"/>
              <a:t>设备控制器与设备的接口</a:t>
            </a:r>
          </a:p>
          <a:p>
            <a:r>
              <a:rPr lang="en-US" altLang="zh-CN" sz="2400" b="1" dirty="0" smtClean="0"/>
              <a:t>I/O</a:t>
            </a:r>
            <a:r>
              <a:rPr lang="zh-CN" altLang="en-US" sz="2400" b="1" dirty="0" smtClean="0"/>
              <a:t>逻辑</a:t>
            </a:r>
            <a:endParaRPr lang="zh-CN" altLang="en-US" sz="2400" b="1" dirty="0"/>
          </a:p>
        </p:txBody>
      </p:sp>
      <p:sp>
        <p:nvSpPr>
          <p:cNvPr id="4" name="页脚占位符 3"/>
          <p:cNvSpPr>
            <a:spLocks noGrp="1"/>
          </p:cNvSpPr>
          <p:nvPr>
            <p:ph type="ftr" sz="quarter" idx="10"/>
          </p:nvPr>
        </p:nvSpPr>
        <p:spPr>
          <a:xfrm>
            <a:off x="366713" y="6383789"/>
            <a:ext cx="7205662" cy="476250"/>
          </a:xfrm>
        </p:spPr>
        <p:txBody>
          <a:bodyPr/>
          <a:lstStyle/>
          <a:p>
            <a:pPr>
              <a:defRPr/>
            </a:pPr>
            <a:r>
              <a:rPr lang="zh-CN" altLang="en-US" dirty="0" smtClean="0"/>
              <a:t>USTC</a:t>
            </a:r>
            <a:r>
              <a:rPr lang="en-US" altLang="zh-CN" dirty="0" smtClean="0"/>
              <a:t>-</a:t>
            </a:r>
            <a:r>
              <a:rPr lang="zh-CN" altLang="en-US" dirty="0" smtClean="0"/>
              <a:t>21000201-OPERATING SYSTEMS; </a:t>
            </a:r>
            <a:r>
              <a:rPr lang="de-DE" altLang="zh-CN" dirty="0" smtClean="0"/>
              <a:t>FALL 2016; INSTRUCTOR: LINGBO WEI</a:t>
            </a:r>
            <a:endParaRPr lang="en-US" altLang="zh-CN" dirty="0"/>
          </a:p>
        </p:txBody>
      </p:sp>
      <p:sp>
        <p:nvSpPr>
          <p:cNvPr id="5" name="灯片编号占位符 4"/>
          <p:cNvSpPr>
            <a:spLocks noGrp="1"/>
          </p:cNvSpPr>
          <p:nvPr>
            <p:ph type="sldNum" sz="quarter" idx="11"/>
          </p:nvPr>
        </p:nvSpPr>
        <p:spPr>
          <a:xfrm>
            <a:off x="7764463" y="6367914"/>
            <a:ext cx="922337" cy="476250"/>
          </a:xfrm>
        </p:spPr>
        <p:txBody>
          <a:bodyPr/>
          <a:lstStyle/>
          <a:p>
            <a:pPr>
              <a:defRPr/>
            </a:pPr>
            <a:fld id="{2A5F4D79-7E66-4EF1-850E-A256F3AB9092}" type="slidenum">
              <a:rPr lang="zh-CN" altLang="en-US" smtClean="0"/>
              <a:pPr>
                <a:defRPr/>
              </a:pPr>
              <a:t>23</a:t>
            </a:fld>
            <a:endParaRPr lang="en-US" altLang="zh-CN"/>
          </a:p>
        </p:txBody>
      </p:sp>
      <p:sp>
        <p:nvSpPr>
          <p:cNvPr id="7" name="Rectangle 2"/>
          <p:cNvSpPr>
            <a:spLocks noChangeArrowheads="1"/>
          </p:cNvSpPr>
          <p:nvPr/>
        </p:nvSpPr>
        <p:spPr bwMode="auto">
          <a:xfrm>
            <a:off x="1447800" y="3063186"/>
            <a:ext cx="6324600" cy="3149600"/>
          </a:xfrm>
          <a:prstGeom prst="rect">
            <a:avLst/>
          </a:prstGeom>
          <a:noFill/>
          <a:ln w="9525">
            <a:solidFill>
              <a:schemeClr val="tx1"/>
            </a:solidFill>
            <a:miter lim="800000"/>
            <a:headEnd/>
            <a:tailEnd/>
          </a:ln>
        </p:spPr>
        <p:txBody>
          <a:bodyPr wrap="none" anchor="ctr"/>
          <a:lstStyle/>
          <a:p>
            <a:endParaRPr lang="zh-CN" altLang="en-US"/>
          </a:p>
        </p:txBody>
      </p:sp>
      <p:sp>
        <p:nvSpPr>
          <p:cNvPr id="8" name="Rectangle 3"/>
          <p:cNvSpPr>
            <a:spLocks noChangeArrowheads="1"/>
          </p:cNvSpPr>
          <p:nvPr/>
        </p:nvSpPr>
        <p:spPr bwMode="auto">
          <a:xfrm>
            <a:off x="1981200" y="3283848"/>
            <a:ext cx="1905000" cy="2743200"/>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wrap="none" anchor="ctr"/>
          <a:lstStyle/>
          <a:p>
            <a:pPr>
              <a:defRPr/>
            </a:pPr>
            <a:endParaRPr lang="zh-CN" altLang="en-US"/>
          </a:p>
        </p:txBody>
      </p:sp>
      <p:sp>
        <p:nvSpPr>
          <p:cNvPr id="9" name="Rectangle 4"/>
          <p:cNvSpPr>
            <a:spLocks noChangeArrowheads="1"/>
          </p:cNvSpPr>
          <p:nvPr/>
        </p:nvSpPr>
        <p:spPr bwMode="auto">
          <a:xfrm>
            <a:off x="2133600" y="3512448"/>
            <a:ext cx="1524000" cy="609600"/>
          </a:xfrm>
          <a:prstGeom prst="rect">
            <a:avLst/>
          </a:prstGeom>
          <a:solidFill>
            <a:schemeClr val="accent1"/>
          </a:solidFill>
          <a:ln w="9525">
            <a:solidFill>
              <a:schemeClr val="tx1"/>
            </a:solidFill>
            <a:miter lim="800000"/>
            <a:headEnd/>
            <a:tailEnd/>
          </a:ln>
        </p:spPr>
        <p:txBody>
          <a:bodyPr wrap="none" anchor="ctr"/>
          <a:lstStyle/>
          <a:p>
            <a:pPr algn="ctr"/>
            <a:r>
              <a:rPr lang="zh-CN" altLang="en-US" sz="1800" b="1"/>
              <a:t>数据寄存器</a:t>
            </a:r>
          </a:p>
        </p:txBody>
      </p:sp>
      <p:sp>
        <p:nvSpPr>
          <p:cNvPr id="10" name="Rectangle 5"/>
          <p:cNvSpPr>
            <a:spLocks noChangeArrowheads="1"/>
          </p:cNvSpPr>
          <p:nvPr/>
        </p:nvSpPr>
        <p:spPr bwMode="auto">
          <a:xfrm>
            <a:off x="2133600" y="4350648"/>
            <a:ext cx="1524000" cy="609600"/>
          </a:xfrm>
          <a:prstGeom prst="rect">
            <a:avLst/>
          </a:prstGeom>
          <a:solidFill>
            <a:schemeClr val="accent1"/>
          </a:solidFill>
          <a:ln w="9525">
            <a:solidFill>
              <a:schemeClr val="tx1"/>
            </a:solidFill>
            <a:miter lim="800000"/>
            <a:headEnd/>
            <a:tailEnd/>
          </a:ln>
        </p:spPr>
        <p:txBody>
          <a:bodyPr wrap="none" anchor="ctr"/>
          <a:lstStyle/>
          <a:p>
            <a:pPr algn="ctr"/>
            <a:r>
              <a:rPr lang="zh-CN" altLang="en-US" sz="1800" b="1"/>
              <a:t>控制</a:t>
            </a:r>
            <a:r>
              <a:rPr lang="en-US" altLang="zh-CN" sz="1800" b="1"/>
              <a:t>/</a:t>
            </a:r>
            <a:r>
              <a:rPr lang="zh-CN" altLang="en-US" sz="1800" b="1"/>
              <a:t>状态</a:t>
            </a:r>
          </a:p>
          <a:p>
            <a:pPr algn="ctr"/>
            <a:r>
              <a:rPr lang="zh-CN" altLang="en-US" sz="1800" b="1"/>
              <a:t>寄存器</a:t>
            </a:r>
          </a:p>
        </p:txBody>
      </p:sp>
      <p:sp>
        <p:nvSpPr>
          <p:cNvPr id="11" name="Rectangle 6"/>
          <p:cNvSpPr>
            <a:spLocks noChangeArrowheads="1"/>
          </p:cNvSpPr>
          <p:nvPr/>
        </p:nvSpPr>
        <p:spPr bwMode="auto">
          <a:xfrm>
            <a:off x="4419600" y="5188848"/>
            <a:ext cx="1143000" cy="762000"/>
          </a:xfrm>
          <a:prstGeom prst="rect">
            <a:avLst/>
          </a:prstGeom>
          <a:solidFill>
            <a:srgbClr val="FFFF99"/>
          </a:solidFill>
          <a:ln w="9525">
            <a:solidFill>
              <a:schemeClr val="tx1"/>
            </a:solidFill>
            <a:miter lim="800000"/>
            <a:headEnd/>
            <a:tailEnd/>
          </a:ln>
        </p:spPr>
        <p:txBody>
          <a:bodyPr wrap="none" anchor="ctr"/>
          <a:lstStyle/>
          <a:p>
            <a:pPr algn="ctr"/>
            <a:r>
              <a:rPr lang="en-US" altLang="zh-CN" sz="1800" b="1"/>
              <a:t>I/O</a:t>
            </a:r>
            <a:r>
              <a:rPr lang="zh-CN" altLang="en-US" sz="1800" b="1"/>
              <a:t>逻辑</a:t>
            </a:r>
          </a:p>
        </p:txBody>
      </p:sp>
      <p:sp>
        <p:nvSpPr>
          <p:cNvPr id="12" name="Rectangle 7"/>
          <p:cNvSpPr>
            <a:spLocks noChangeArrowheads="1"/>
          </p:cNvSpPr>
          <p:nvPr/>
        </p:nvSpPr>
        <p:spPr bwMode="auto">
          <a:xfrm>
            <a:off x="6248400" y="5265048"/>
            <a:ext cx="1295400" cy="762000"/>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pPr algn="ctr">
              <a:defRPr/>
            </a:pPr>
            <a:r>
              <a:rPr lang="zh-CN" altLang="en-US" sz="1800" b="1"/>
              <a:t>控制器与</a:t>
            </a:r>
          </a:p>
          <a:p>
            <a:pPr algn="ctr">
              <a:defRPr/>
            </a:pPr>
            <a:r>
              <a:rPr lang="zh-CN" altLang="en-US" sz="1800" b="1"/>
              <a:t>设备的接口</a:t>
            </a:r>
          </a:p>
        </p:txBody>
      </p:sp>
      <p:sp>
        <p:nvSpPr>
          <p:cNvPr id="13" name="Rectangle 8"/>
          <p:cNvSpPr>
            <a:spLocks noChangeArrowheads="1"/>
          </p:cNvSpPr>
          <p:nvPr/>
        </p:nvSpPr>
        <p:spPr bwMode="auto">
          <a:xfrm>
            <a:off x="6248400" y="3131448"/>
            <a:ext cx="1295400" cy="762000"/>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pPr algn="ctr">
              <a:defRPr/>
            </a:pPr>
            <a:r>
              <a:rPr lang="zh-CN" altLang="en-US" sz="1800" b="1"/>
              <a:t>控制器与</a:t>
            </a:r>
          </a:p>
          <a:p>
            <a:pPr algn="ctr">
              <a:defRPr/>
            </a:pPr>
            <a:r>
              <a:rPr lang="zh-CN" altLang="en-US" sz="1800" b="1"/>
              <a:t>设备的接口</a:t>
            </a:r>
          </a:p>
        </p:txBody>
      </p:sp>
      <p:sp>
        <p:nvSpPr>
          <p:cNvPr id="14" name="Line 9"/>
          <p:cNvSpPr>
            <a:spLocks noChangeShapeType="1"/>
          </p:cNvSpPr>
          <p:nvPr/>
        </p:nvSpPr>
        <p:spPr bwMode="auto">
          <a:xfrm>
            <a:off x="4035425" y="2713936"/>
            <a:ext cx="3175" cy="4075113"/>
          </a:xfrm>
          <a:prstGeom prst="line">
            <a:avLst/>
          </a:prstGeom>
          <a:noFill/>
          <a:ln w="9525" cap="rnd">
            <a:solidFill>
              <a:schemeClr val="tx1"/>
            </a:solidFill>
            <a:prstDash val="sysDot"/>
            <a:miter lim="800000"/>
            <a:headEnd/>
            <a:tailEnd/>
          </a:ln>
        </p:spPr>
        <p:txBody>
          <a:bodyPr wrap="none"/>
          <a:lstStyle/>
          <a:p>
            <a:endParaRPr lang="zh-CN" altLang="en-US"/>
          </a:p>
        </p:txBody>
      </p:sp>
      <p:sp>
        <p:nvSpPr>
          <p:cNvPr id="15" name="Line 10"/>
          <p:cNvSpPr>
            <a:spLocks noChangeShapeType="1"/>
          </p:cNvSpPr>
          <p:nvPr/>
        </p:nvSpPr>
        <p:spPr bwMode="auto">
          <a:xfrm>
            <a:off x="5791200" y="2699648"/>
            <a:ext cx="0" cy="4165600"/>
          </a:xfrm>
          <a:prstGeom prst="line">
            <a:avLst/>
          </a:prstGeom>
          <a:noFill/>
          <a:ln w="9525" cap="rnd">
            <a:solidFill>
              <a:schemeClr val="tx1"/>
            </a:solidFill>
            <a:prstDash val="sysDot"/>
            <a:miter lim="800000"/>
            <a:headEnd/>
            <a:tailEnd/>
          </a:ln>
        </p:spPr>
        <p:txBody>
          <a:bodyPr wrap="none"/>
          <a:lstStyle/>
          <a:p>
            <a:endParaRPr lang="zh-CN" altLang="en-US"/>
          </a:p>
        </p:txBody>
      </p:sp>
      <p:sp>
        <p:nvSpPr>
          <p:cNvPr id="16" name="Line 11"/>
          <p:cNvSpPr>
            <a:spLocks noChangeShapeType="1"/>
          </p:cNvSpPr>
          <p:nvPr/>
        </p:nvSpPr>
        <p:spPr bwMode="auto">
          <a:xfrm flipV="1">
            <a:off x="5257800" y="3664848"/>
            <a:ext cx="0" cy="1524000"/>
          </a:xfrm>
          <a:prstGeom prst="line">
            <a:avLst/>
          </a:prstGeom>
          <a:noFill/>
          <a:ln w="9525">
            <a:solidFill>
              <a:schemeClr val="tx1"/>
            </a:solidFill>
            <a:miter lim="800000"/>
            <a:headEnd/>
            <a:tailEnd/>
          </a:ln>
        </p:spPr>
        <p:txBody>
          <a:bodyPr wrap="none"/>
          <a:lstStyle/>
          <a:p>
            <a:endParaRPr lang="zh-CN" altLang="en-US"/>
          </a:p>
        </p:txBody>
      </p:sp>
      <p:sp>
        <p:nvSpPr>
          <p:cNvPr id="17" name="Line 12"/>
          <p:cNvSpPr>
            <a:spLocks noChangeShapeType="1"/>
          </p:cNvSpPr>
          <p:nvPr/>
        </p:nvSpPr>
        <p:spPr bwMode="auto">
          <a:xfrm flipH="1">
            <a:off x="3657600" y="3664848"/>
            <a:ext cx="1600200" cy="0"/>
          </a:xfrm>
          <a:prstGeom prst="line">
            <a:avLst/>
          </a:prstGeom>
          <a:noFill/>
          <a:ln w="9525">
            <a:solidFill>
              <a:schemeClr val="tx1"/>
            </a:solidFill>
            <a:miter lim="800000"/>
            <a:headEnd/>
            <a:tailEnd type="triangle" w="med" len="med"/>
          </a:ln>
        </p:spPr>
        <p:txBody>
          <a:bodyPr wrap="none"/>
          <a:lstStyle/>
          <a:p>
            <a:endParaRPr lang="zh-CN" altLang="en-US"/>
          </a:p>
        </p:txBody>
      </p:sp>
      <p:sp>
        <p:nvSpPr>
          <p:cNvPr id="18" name="Line 13"/>
          <p:cNvSpPr>
            <a:spLocks noChangeShapeType="1"/>
          </p:cNvSpPr>
          <p:nvPr/>
        </p:nvSpPr>
        <p:spPr bwMode="auto">
          <a:xfrm flipV="1">
            <a:off x="4724400" y="4503048"/>
            <a:ext cx="0" cy="685800"/>
          </a:xfrm>
          <a:prstGeom prst="line">
            <a:avLst/>
          </a:prstGeom>
          <a:noFill/>
          <a:ln w="9525">
            <a:solidFill>
              <a:schemeClr val="tx1"/>
            </a:solidFill>
            <a:miter lim="800000"/>
            <a:headEnd/>
            <a:tailEnd/>
          </a:ln>
        </p:spPr>
        <p:txBody>
          <a:bodyPr wrap="none"/>
          <a:lstStyle/>
          <a:p>
            <a:endParaRPr lang="zh-CN" altLang="en-US"/>
          </a:p>
        </p:txBody>
      </p:sp>
      <p:sp>
        <p:nvSpPr>
          <p:cNvPr id="19" name="Line 14"/>
          <p:cNvSpPr>
            <a:spLocks noChangeShapeType="1"/>
          </p:cNvSpPr>
          <p:nvPr/>
        </p:nvSpPr>
        <p:spPr bwMode="auto">
          <a:xfrm flipH="1">
            <a:off x="3657600" y="4503048"/>
            <a:ext cx="1066800" cy="0"/>
          </a:xfrm>
          <a:prstGeom prst="line">
            <a:avLst/>
          </a:prstGeom>
          <a:noFill/>
          <a:ln w="9525">
            <a:solidFill>
              <a:schemeClr val="tx1"/>
            </a:solidFill>
            <a:miter lim="800000"/>
            <a:headEnd/>
            <a:tailEnd type="triangle" w="med" len="med"/>
          </a:ln>
        </p:spPr>
        <p:txBody>
          <a:bodyPr wrap="none"/>
          <a:lstStyle/>
          <a:p>
            <a:endParaRPr lang="zh-CN" altLang="en-US"/>
          </a:p>
        </p:txBody>
      </p:sp>
      <p:sp>
        <p:nvSpPr>
          <p:cNvPr id="20" name="Line 15"/>
          <p:cNvSpPr>
            <a:spLocks noChangeShapeType="1"/>
          </p:cNvSpPr>
          <p:nvPr/>
        </p:nvSpPr>
        <p:spPr bwMode="auto">
          <a:xfrm>
            <a:off x="5943600" y="3512448"/>
            <a:ext cx="0" cy="1828800"/>
          </a:xfrm>
          <a:prstGeom prst="line">
            <a:avLst/>
          </a:prstGeom>
          <a:noFill/>
          <a:ln w="9525">
            <a:solidFill>
              <a:schemeClr val="tx1"/>
            </a:solidFill>
            <a:miter lim="800000"/>
            <a:headEnd/>
            <a:tailEnd/>
          </a:ln>
        </p:spPr>
        <p:txBody>
          <a:bodyPr wrap="none"/>
          <a:lstStyle/>
          <a:p>
            <a:endParaRPr lang="zh-CN" altLang="en-US"/>
          </a:p>
        </p:txBody>
      </p:sp>
      <p:sp>
        <p:nvSpPr>
          <p:cNvPr id="21" name="Line 16"/>
          <p:cNvSpPr>
            <a:spLocks noChangeShapeType="1"/>
          </p:cNvSpPr>
          <p:nvPr/>
        </p:nvSpPr>
        <p:spPr bwMode="auto">
          <a:xfrm flipH="1">
            <a:off x="5562600" y="5341248"/>
            <a:ext cx="381000" cy="0"/>
          </a:xfrm>
          <a:prstGeom prst="line">
            <a:avLst/>
          </a:prstGeom>
          <a:noFill/>
          <a:ln w="9525">
            <a:solidFill>
              <a:schemeClr val="tx1"/>
            </a:solidFill>
            <a:miter lim="800000"/>
            <a:headEnd/>
            <a:tailEnd type="triangle" w="med" len="med"/>
          </a:ln>
        </p:spPr>
        <p:txBody>
          <a:bodyPr wrap="none"/>
          <a:lstStyle/>
          <a:p>
            <a:endParaRPr lang="zh-CN" altLang="en-US"/>
          </a:p>
        </p:txBody>
      </p:sp>
      <p:sp>
        <p:nvSpPr>
          <p:cNvPr id="22" name="Line 17"/>
          <p:cNvSpPr>
            <a:spLocks noChangeShapeType="1"/>
          </p:cNvSpPr>
          <p:nvPr/>
        </p:nvSpPr>
        <p:spPr bwMode="auto">
          <a:xfrm>
            <a:off x="5943600" y="3512448"/>
            <a:ext cx="304800" cy="0"/>
          </a:xfrm>
          <a:prstGeom prst="line">
            <a:avLst/>
          </a:prstGeom>
          <a:noFill/>
          <a:ln w="9525">
            <a:solidFill>
              <a:schemeClr val="tx1"/>
            </a:solidFill>
            <a:miter lim="800000"/>
            <a:headEnd/>
            <a:tailEnd type="triangle" w="med" len="med"/>
          </a:ln>
        </p:spPr>
        <p:txBody>
          <a:bodyPr wrap="none"/>
          <a:lstStyle/>
          <a:p>
            <a:endParaRPr lang="zh-CN" altLang="en-US"/>
          </a:p>
        </p:txBody>
      </p:sp>
      <p:sp>
        <p:nvSpPr>
          <p:cNvPr id="23" name="Line 18"/>
          <p:cNvSpPr>
            <a:spLocks noChangeShapeType="1"/>
          </p:cNvSpPr>
          <p:nvPr/>
        </p:nvSpPr>
        <p:spPr bwMode="auto">
          <a:xfrm>
            <a:off x="5562600" y="5722248"/>
            <a:ext cx="685800" cy="0"/>
          </a:xfrm>
          <a:prstGeom prst="line">
            <a:avLst/>
          </a:prstGeom>
          <a:noFill/>
          <a:ln w="9525">
            <a:solidFill>
              <a:schemeClr val="tx1"/>
            </a:solidFill>
            <a:miter lim="800000"/>
            <a:headEnd type="triangle" w="med" len="med"/>
            <a:tailEnd type="triangle" w="med" len="med"/>
          </a:ln>
        </p:spPr>
        <p:txBody>
          <a:bodyPr wrap="none"/>
          <a:lstStyle/>
          <a:p>
            <a:endParaRPr lang="zh-CN" altLang="en-US"/>
          </a:p>
        </p:txBody>
      </p:sp>
      <p:sp>
        <p:nvSpPr>
          <p:cNvPr id="24" name="Text Box 19"/>
          <p:cNvSpPr txBox="1">
            <a:spLocks noChangeArrowheads="1"/>
          </p:cNvSpPr>
          <p:nvPr/>
        </p:nvSpPr>
        <p:spPr bwMode="auto">
          <a:xfrm>
            <a:off x="6477000" y="4274448"/>
            <a:ext cx="549275" cy="396875"/>
          </a:xfrm>
          <a:prstGeom prst="rect">
            <a:avLst/>
          </a:prstGeom>
          <a:noFill/>
          <a:ln w="9525">
            <a:noFill/>
            <a:miter lim="800000"/>
            <a:headEnd/>
            <a:tailEnd/>
          </a:ln>
        </p:spPr>
        <p:txBody>
          <a:bodyPr vert="eaVert" wrap="none">
            <a:spAutoFit/>
          </a:bodyPr>
          <a:lstStyle/>
          <a:p>
            <a:r>
              <a:rPr lang="en-US" altLang="zh-CN" b="1">
                <a:latin typeface="Times New Roman" pitchFamily="18" charset="0"/>
              </a:rPr>
              <a:t>…</a:t>
            </a:r>
            <a:endParaRPr lang="en-US" altLang="zh-CN" b="1"/>
          </a:p>
        </p:txBody>
      </p:sp>
      <p:sp>
        <p:nvSpPr>
          <p:cNvPr id="25" name="Line 20"/>
          <p:cNvSpPr>
            <a:spLocks noChangeShapeType="1"/>
          </p:cNvSpPr>
          <p:nvPr/>
        </p:nvSpPr>
        <p:spPr bwMode="auto">
          <a:xfrm>
            <a:off x="838200" y="3817248"/>
            <a:ext cx="1295400" cy="0"/>
          </a:xfrm>
          <a:prstGeom prst="line">
            <a:avLst/>
          </a:prstGeom>
          <a:noFill/>
          <a:ln w="9525">
            <a:solidFill>
              <a:schemeClr val="tx1"/>
            </a:solidFill>
            <a:miter lim="800000"/>
            <a:headEnd/>
            <a:tailEnd type="triangle" w="med" len="med"/>
          </a:ln>
        </p:spPr>
        <p:txBody>
          <a:bodyPr wrap="none"/>
          <a:lstStyle/>
          <a:p>
            <a:endParaRPr lang="zh-CN" altLang="en-US"/>
          </a:p>
        </p:txBody>
      </p:sp>
      <p:sp>
        <p:nvSpPr>
          <p:cNvPr id="26" name="Line 21"/>
          <p:cNvSpPr>
            <a:spLocks noChangeShapeType="1"/>
          </p:cNvSpPr>
          <p:nvPr/>
        </p:nvSpPr>
        <p:spPr bwMode="auto">
          <a:xfrm>
            <a:off x="685800" y="5265048"/>
            <a:ext cx="3733800" cy="0"/>
          </a:xfrm>
          <a:prstGeom prst="line">
            <a:avLst/>
          </a:prstGeom>
          <a:noFill/>
          <a:ln w="9525">
            <a:solidFill>
              <a:schemeClr val="tx1"/>
            </a:solidFill>
            <a:miter lim="800000"/>
            <a:headEnd/>
            <a:tailEnd type="triangle" w="med" len="med"/>
          </a:ln>
        </p:spPr>
        <p:txBody>
          <a:bodyPr wrap="none"/>
          <a:lstStyle/>
          <a:p>
            <a:endParaRPr lang="zh-CN" altLang="en-US"/>
          </a:p>
        </p:txBody>
      </p:sp>
      <p:sp>
        <p:nvSpPr>
          <p:cNvPr id="27" name="Line 24"/>
          <p:cNvSpPr>
            <a:spLocks noChangeShapeType="1"/>
          </p:cNvSpPr>
          <p:nvPr/>
        </p:nvSpPr>
        <p:spPr bwMode="auto">
          <a:xfrm flipH="1">
            <a:off x="7543800" y="3283848"/>
            <a:ext cx="762000" cy="0"/>
          </a:xfrm>
          <a:prstGeom prst="line">
            <a:avLst/>
          </a:prstGeom>
          <a:noFill/>
          <a:ln w="9525">
            <a:solidFill>
              <a:schemeClr val="tx1"/>
            </a:solidFill>
            <a:miter lim="800000"/>
            <a:headEnd type="triangle"/>
            <a:tailEnd type="triangle" w="med" len="med"/>
          </a:ln>
        </p:spPr>
        <p:txBody>
          <a:bodyPr wrap="none"/>
          <a:lstStyle/>
          <a:p>
            <a:endParaRPr lang="zh-CN" altLang="en-US"/>
          </a:p>
        </p:txBody>
      </p:sp>
      <p:sp>
        <p:nvSpPr>
          <p:cNvPr id="28" name="Line 25"/>
          <p:cNvSpPr>
            <a:spLocks noChangeShapeType="1"/>
          </p:cNvSpPr>
          <p:nvPr/>
        </p:nvSpPr>
        <p:spPr bwMode="auto">
          <a:xfrm flipH="1">
            <a:off x="7543800" y="3512448"/>
            <a:ext cx="762000" cy="0"/>
          </a:xfrm>
          <a:prstGeom prst="line">
            <a:avLst/>
          </a:prstGeom>
          <a:noFill/>
          <a:ln w="9525">
            <a:solidFill>
              <a:schemeClr val="tx1"/>
            </a:solidFill>
            <a:miter lim="800000"/>
            <a:headEnd/>
            <a:tailEnd type="triangle" w="med" len="med"/>
          </a:ln>
        </p:spPr>
        <p:txBody>
          <a:bodyPr wrap="none"/>
          <a:lstStyle/>
          <a:p>
            <a:endParaRPr lang="zh-CN" altLang="en-US"/>
          </a:p>
        </p:txBody>
      </p:sp>
      <p:sp>
        <p:nvSpPr>
          <p:cNvPr id="29" name="Line 26"/>
          <p:cNvSpPr>
            <a:spLocks noChangeShapeType="1"/>
          </p:cNvSpPr>
          <p:nvPr/>
        </p:nvSpPr>
        <p:spPr bwMode="auto">
          <a:xfrm>
            <a:off x="7543800" y="3741048"/>
            <a:ext cx="762000" cy="0"/>
          </a:xfrm>
          <a:prstGeom prst="line">
            <a:avLst/>
          </a:prstGeom>
          <a:noFill/>
          <a:ln w="9525">
            <a:solidFill>
              <a:schemeClr val="tx1"/>
            </a:solidFill>
            <a:miter lim="800000"/>
            <a:headEnd/>
            <a:tailEnd type="triangle" w="med" len="med"/>
          </a:ln>
        </p:spPr>
        <p:txBody>
          <a:bodyPr wrap="none"/>
          <a:lstStyle/>
          <a:p>
            <a:endParaRPr lang="zh-CN" altLang="en-US"/>
          </a:p>
        </p:txBody>
      </p:sp>
      <p:sp>
        <p:nvSpPr>
          <p:cNvPr id="30" name="Text Box 27"/>
          <p:cNvSpPr txBox="1">
            <a:spLocks noChangeArrowheads="1"/>
          </p:cNvSpPr>
          <p:nvPr/>
        </p:nvSpPr>
        <p:spPr bwMode="auto">
          <a:xfrm>
            <a:off x="5867400" y="2615511"/>
            <a:ext cx="2301875" cy="366713"/>
          </a:xfrm>
          <a:prstGeom prst="rect">
            <a:avLst/>
          </a:prstGeom>
          <a:noFill/>
          <a:ln w="9525">
            <a:noFill/>
            <a:miter lim="800000"/>
            <a:headEnd/>
            <a:tailEnd/>
          </a:ln>
        </p:spPr>
        <p:txBody>
          <a:bodyPr>
            <a:spAutoFit/>
          </a:bodyPr>
          <a:lstStyle/>
          <a:p>
            <a:r>
              <a:rPr lang="zh-CN" altLang="en-US" sz="1800" b="1" dirty="0">
                <a:solidFill>
                  <a:srgbClr val="006600"/>
                </a:solidFill>
              </a:rPr>
              <a:t>控制器与设备的接口</a:t>
            </a:r>
          </a:p>
        </p:txBody>
      </p:sp>
      <p:sp>
        <p:nvSpPr>
          <p:cNvPr id="31" name="Text Box 28"/>
          <p:cNvSpPr txBox="1">
            <a:spLocks noChangeArrowheads="1"/>
          </p:cNvSpPr>
          <p:nvPr/>
        </p:nvSpPr>
        <p:spPr bwMode="auto">
          <a:xfrm>
            <a:off x="1355725" y="2604398"/>
            <a:ext cx="2298700" cy="369888"/>
          </a:xfrm>
          <a:prstGeom prst="rect">
            <a:avLst/>
          </a:prstGeom>
          <a:noFill/>
          <a:ln w="9525">
            <a:noFill/>
            <a:miter lim="800000"/>
            <a:headEnd/>
            <a:tailEnd/>
          </a:ln>
        </p:spPr>
        <p:txBody>
          <a:bodyPr wrap="none">
            <a:spAutoFit/>
          </a:bodyPr>
          <a:lstStyle/>
          <a:p>
            <a:r>
              <a:rPr lang="en-US" altLang="zh-CN" sz="1800" b="1" dirty="0">
                <a:solidFill>
                  <a:srgbClr val="FF0000"/>
                </a:solidFill>
              </a:rPr>
              <a:t>CPU</a:t>
            </a:r>
            <a:r>
              <a:rPr lang="zh-CN" altLang="en-US" sz="1800" b="1" dirty="0">
                <a:solidFill>
                  <a:srgbClr val="FF0000"/>
                </a:solidFill>
              </a:rPr>
              <a:t>与控制器的接口</a:t>
            </a:r>
          </a:p>
        </p:txBody>
      </p:sp>
      <p:sp>
        <p:nvSpPr>
          <p:cNvPr id="32" name="Text Box 29"/>
          <p:cNvSpPr txBox="1">
            <a:spLocks noChangeArrowheads="1"/>
          </p:cNvSpPr>
          <p:nvPr/>
        </p:nvSpPr>
        <p:spPr bwMode="auto">
          <a:xfrm>
            <a:off x="593725" y="3458473"/>
            <a:ext cx="882650" cy="369888"/>
          </a:xfrm>
          <a:prstGeom prst="rect">
            <a:avLst/>
          </a:prstGeom>
          <a:noFill/>
          <a:ln w="9525">
            <a:noFill/>
            <a:miter lim="800000"/>
            <a:headEnd/>
            <a:tailEnd/>
          </a:ln>
        </p:spPr>
        <p:txBody>
          <a:bodyPr wrap="none">
            <a:spAutoFit/>
          </a:bodyPr>
          <a:lstStyle/>
          <a:p>
            <a:r>
              <a:rPr lang="zh-CN" altLang="en-US" sz="1800" b="1" dirty="0">
                <a:solidFill>
                  <a:srgbClr val="FF0000"/>
                </a:solidFill>
              </a:rPr>
              <a:t>数据线</a:t>
            </a:r>
          </a:p>
        </p:txBody>
      </p:sp>
      <p:sp>
        <p:nvSpPr>
          <p:cNvPr id="33" name="Text Box 30"/>
          <p:cNvSpPr txBox="1">
            <a:spLocks noChangeArrowheads="1"/>
          </p:cNvSpPr>
          <p:nvPr/>
        </p:nvSpPr>
        <p:spPr bwMode="auto">
          <a:xfrm>
            <a:off x="584200" y="4938023"/>
            <a:ext cx="882650" cy="369888"/>
          </a:xfrm>
          <a:prstGeom prst="rect">
            <a:avLst/>
          </a:prstGeom>
          <a:noFill/>
          <a:ln w="9525">
            <a:noFill/>
            <a:miter lim="800000"/>
            <a:headEnd/>
            <a:tailEnd/>
          </a:ln>
        </p:spPr>
        <p:txBody>
          <a:bodyPr wrap="none">
            <a:spAutoFit/>
          </a:bodyPr>
          <a:lstStyle/>
          <a:p>
            <a:r>
              <a:rPr lang="zh-CN" altLang="en-US" sz="1800" b="1" dirty="0">
                <a:solidFill>
                  <a:srgbClr val="FF0000"/>
                </a:solidFill>
              </a:rPr>
              <a:t>地址线</a:t>
            </a:r>
          </a:p>
        </p:txBody>
      </p:sp>
      <p:sp>
        <p:nvSpPr>
          <p:cNvPr id="34" name="Text Box 31"/>
          <p:cNvSpPr txBox="1">
            <a:spLocks noChangeArrowheads="1"/>
          </p:cNvSpPr>
          <p:nvPr/>
        </p:nvSpPr>
        <p:spPr bwMode="auto">
          <a:xfrm>
            <a:off x="595313" y="5522223"/>
            <a:ext cx="882650" cy="369888"/>
          </a:xfrm>
          <a:prstGeom prst="rect">
            <a:avLst/>
          </a:prstGeom>
          <a:noFill/>
          <a:ln w="9525">
            <a:noFill/>
            <a:miter lim="800000"/>
            <a:headEnd/>
            <a:tailEnd/>
          </a:ln>
        </p:spPr>
        <p:txBody>
          <a:bodyPr wrap="none">
            <a:spAutoFit/>
          </a:bodyPr>
          <a:lstStyle/>
          <a:p>
            <a:r>
              <a:rPr lang="zh-CN" altLang="en-US" sz="1800" b="1" dirty="0">
                <a:solidFill>
                  <a:srgbClr val="FF0000"/>
                </a:solidFill>
              </a:rPr>
              <a:t>控制线</a:t>
            </a:r>
          </a:p>
        </p:txBody>
      </p:sp>
      <p:sp>
        <p:nvSpPr>
          <p:cNvPr id="35" name="Text Box 32"/>
          <p:cNvSpPr txBox="1">
            <a:spLocks noChangeArrowheads="1"/>
          </p:cNvSpPr>
          <p:nvPr/>
        </p:nvSpPr>
        <p:spPr bwMode="auto">
          <a:xfrm>
            <a:off x="8305800" y="3055248"/>
            <a:ext cx="649288" cy="923925"/>
          </a:xfrm>
          <a:prstGeom prst="rect">
            <a:avLst/>
          </a:prstGeom>
          <a:noFill/>
          <a:ln w="9525">
            <a:noFill/>
            <a:miter lim="800000"/>
            <a:headEnd/>
            <a:tailEnd/>
          </a:ln>
        </p:spPr>
        <p:txBody>
          <a:bodyPr wrap="none">
            <a:spAutoFit/>
          </a:bodyPr>
          <a:lstStyle/>
          <a:p>
            <a:r>
              <a:rPr lang="zh-CN" altLang="en-US" sz="1800" b="1" dirty="0">
                <a:solidFill>
                  <a:srgbClr val="006600"/>
                </a:solidFill>
              </a:rPr>
              <a:t>数据</a:t>
            </a:r>
          </a:p>
          <a:p>
            <a:r>
              <a:rPr lang="zh-CN" altLang="en-US" sz="1800" b="1" dirty="0">
                <a:solidFill>
                  <a:srgbClr val="006600"/>
                </a:solidFill>
              </a:rPr>
              <a:t>状态</a:t>
            </a:r>
          </a:p>
          <a:p>
            <a:r>
              <a:rPr lang="zh-CN" altLang="en-US" sz="1800" b="1" dirty="0">
                <a:solidFill>
                  <a:srgbClr val="006600"/>
                </a:solidFill>
              </a:rPr>
              <a:t>控制</a:t>
            </a:r>
          </a:p>
        </p:txBody>
      </p:sp>
      <p:sp>
        <p:nvSpPr>
          <p:cNvPr id="36" name="Line 23"/>
          <p:cNvSpPr>
            <a:spLocks noChangeShapeType="1"/>
          </p:cNvSpPr>
          <p:nvPr/>
        </p:nvSpPr>
        <p:spPr bwMode="auto">
          <a:xfrm>
            <a:off x="685800" y="5874648"/>
            <a:ext cx="3733800" cy="0"/>
          </a:xfrm>
          <a:prstGeom prst="line">
            <a:avLst/>
          </a:prstGeom>
          <a:noFill/>
          <a:ln w="9525">
            <a:solidFill>
              <a:schemeClr val="tx1"/>
            </a:solidFill>
            <a:miter lim="800000"/>
            <a:headEnd/>
            <a:tailEnd type="triangle" w="med" len="med"/>
          </a:ln>
        </p:spPr>
        <p:txBody>
          <a:bodyPr wrap="none"/>
          <a:lstStyle/>
          <a:p>
            <a:endParaRPr lang="zh-CN" altLang="en-US"/>
          </a:p>
        </p:txBody>
      </p:sp>
      <p:sp>
        <p:nvSpPr>
          <p:cNvPr id="37" name="矩形 36"/>
          <p:cNvSpPr/>
          <p:nvPr/>
        </p:nvSpPr>
        <p:spPr>
          <a:xfrm>
            <a:off x="4572000" y="1275806"/>
            <a:ext cx="4354286" cy="1200329"/>
          </a:xfrm>
          <a:prstGeom prst="rect">
            <a:avLst/>
          </a:prstGeom>
          <a:solidFill>
            <a:schemeClr val="tx1"/>
          </a:solidFill>
        </p:spPr>
        <p:txBody>
          <a:bodyPr wrap="square">
            <a:spAutoFit/>
          </a:bodyPr>
          <a:lstStyle/>
          <a:p>
            <a:r>
              <a:rPr lang="en-US" altLang="zh-CN" b="1" dirty="0" smtClean="0">
                <a:solidFill>
                  <a:schemeClr val="bg1"/>
                </a:solidFill>
              </a:rPr>
              <a:t>I/O</a:t>
            </a:r>
            <a:r>
              <a:rPr lang="zh-CN" altLang="en-US" b="1" dirty="0" smtClean="0">
                <a:solidFill>
                  <a:schemeClr val="bg1"/>
                </a:solidFill>
              </a:rPr>
              <a:t>逻辑通过控制线与</a:t>
            </a:r>
            <a:r>
              <a:rPr lang="en-US" altLang="zh-CN" b="1" dirty="0" smtClean="0">
                <a:solidFill>
                  <a:schemeClr val="bg1"/>
                </a:solidFill>
              </a:rPr>
              <a:t>CPU</a:t>
            </a:r>
            <a:r>
              <a:rPr lang="zh-CN" altLang="en-US" b="1" dirty="0" smtClean="0">
                <a:solidFill>
                  <a:schemeClr val="bg1"/>
                </a:solidFill>
              </a:rPr>
              <a:t>交互，对</a:t>
            </a:r>
            <a:r>
              <a:rPr lang="en-US" altLang="zh-CN" b="1" dirty="0" smtClean="0">
                <a:solidFill>
                  <a:schemeClr val="bg1"/>
                </a:solidFill>
              </a:rPr>
              <a:t>CPU</a:t>
            </a:r>
            <a:r>
              <a:rPr lang="zh-CN" altLang="en-US" b="1" dirty="0" smtClean="0">
                <a:solidFill>
                  <a:schemeClr val="bg1"/>
                </a:solidFill>
              </a:rPr>
              <a:t>发送的命令和地址进行译码，并根据译出的命令实现对设备的控制。一般由控制电路、时序电路和控制寄存器等。</a:t>
            </a:r>
            <a:endParaRPr lang="zh-CN" altLang="en-US" dirty="0">
              <a:solidFill>
                <a:schemeClr val="bg1"/>
              </a:solidFill>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0" name="Picture 2"/>
          <p:cNvPicPr>
            <a:picLocks noChangeAspect="1" noChangeArrowheads="1"/>
          </p:cNvPicPr>
          <p:nvPr/>
        </p:nvPicPr>
        <p:blipFill>
          <a:blip r:embed="rId2" cstate="print"/>
          <a:srcRect r="5951"/>
          <a:stretch>
            <a:fillRect/>
          </a:stretch>
        </p:blipFill>
        <p:spPr bwMode="auto">
          <a:xfrm>
            <a:off x="3892002" y="1257059"/>
            <a:ext cx="5078381" cy="4421414"/>
          </a:xfrm>
          <a:prstGeom prst="rect">
            <a:avLst/>
          </a:prstGeom>
          <a:noFill/>
          <a:ln w="9525">
            <a:noFill/>
            <a:miter lim="800000"/>
            <a:headEnd/>
            <a:tailEnd/>
          </a:ln>
          <a:effectLst/>
        </p:spPr>
      </p:pic>
      <p:sp>
        <p:nvSpPr>
          <p:cNvPr id="2" name="标题 1"/>
          <p:cNvSpPr>
            <a:spLocks noGrp="1"/>
          </p:cNvSpPr>
          <p:nvPr>
            <p:ph type="title"/>
          </p:nvPr>
        </p:nvSpPr>
        <p:spPr/>
        <p:txBody>
          <a:bodyPr/>
          <a:lstStyle/>
          <a:p>
            <a:r>
              <a:rPr lang="zh-CN" altLang="en-US" dirty="0" smtClean="0"/>
              <a:t>设备控制器与</a:t>
            </a:r>
            <a:r>
              <a:rPr lang="en-US" altLang="zh-CN" dirty="0" smtClean="0"/>
              <a:t>CPU</a:t>
            </a:r>
            <a:r>
              <a:rPr lang="zh-CN" altLang="en-US" dirty="0" smtClean="0"/>
              <a:t>的接口</a:t>
            </a:r>
            <a:endParaRPr lang="zh-CN" altLang="en-US" dirty="0"/>
          </a:p>
        </p:txBody>
      </p:sp>
      <p:sp>
        <p:nvSpPr>
          <p:cNvPr id="3" name="内容占位符 2"/>
          <p:cNvSpPr>
            <a:spLocks noGrp="1"/>
          </p:cNvSpPr>
          <p:nvPr>
            <p:ph idx="1"/>
          </p:nvPr>
        </p:nvSpPr>
        <p:spPr>
          <a:xfrm>
            <a:off x="413659" y="1355501"/>
            <a:ext cx="4405085" cy="4641850"/>
          </a:xfrm>
        </p:spPr>
        <p:txBody>
          <a:bodyPr/>
          <a:lstStyle/>
          <a:p>
            <a:r>
              <a:rPr lang="zh-CN" altLang="en-US" sz="2400" b="1" dirty="0" smtClean="0"/>
              <a:t>接口寄存器（可寻址的，即系统为其分配了地址），可分成：</a:t>
            </a:r>
          </a:p>
          <a:p>
            <a:pPr lvl="1"/>
            <a:r>
              <a:rPr lang="zh-CN" altLang="en-US" sz="2000" dirty="0" smtClean="0">
                <a:solidFill>
                  <a:srgbClr val="006600"/>
                </a:solidFill>
              </a:rPr>
              <a:t>数据接口寄存器（输入时，由控制器写</a:t>
            </a:r>
            <a:r>
              <a:rPr lang="en-US" altLang="zh-CN" sz="2000" dirty="0" smtClean="0">
                <a:solidFill>
                  <a:srgbClr val="006600"/>
                </a:solidFill>
              </a:rPr>
              <a:t>CPU</a:t>
            </a:r>
            <a:r>
              <a:rPr lang="zh-CN" altLang="en-US" sz="2000" dirty="0" smtClean="0">
                <a:solidFill>
                  <a:srgbClr val="006600"/>
                </a:solidFill>
              </a:rPr>
              <a:t>读，输出相反）</a:t>
            </a:r>
          </a:p>
          <a:p>
            <a:pPr lvl="1"/>
            <a:r>
              <a:rPr lang="zh-CN" altLang="en-US" sz="2000" dirty="0" smtClean="0">
                <a:solidFill>
                  <a:srgbClr val="006600"/>
                </a:solidFill>
              </a:rPr>
              <a:t>地址接口寄存器（ </a:t>
            </a:r>
            <a:r>
              <a:rPr lang="en-US" altLang="zh-CN" sz="2000" dirty="0" smtClean="0">
                <a:solidFill>
                  <a:srgbClr val="006600"/>
                </a:solidFill>
              </a:rPr>
              <a:t>CPU</a:t>
            </a:r>
            <a:r>
              <a:rPr lang="zh-CN" altLang="en-US" sz="2000" dirty="0" smtClean="0">
                <a:solidFill>
                  <a:srgbClr val="006600"/>
                </a:solidFill>
              </a:rPr>
              <a:t>写，控制器读）</a:t>
            </a:r>
          </a:p>
          <a:p>
            <a:pPr lvl="1"/>
            <a:r>
              <a:rPr lang="zh-CN" altLang="en-US" sz="2000" dirty="0" smtClean="0">
                <a:solidFill>
                  <a:srgbClr val="006600"/>
                </a:solidFill>
              </a:rPr>
              <a:t>控制寄存器（控制信息是</a:t>
            </a:r>
            <a:r>
              <a:rPr lang="en-US" altLang="zh-CN" sz="2000" dirty="0" smtClean="0">
                <a:solidFill>
                  <a:srgbClr val="006600"/>
                </a:solidFill>
              </a:rPr>
              <a:t>CPU</a:t>
            </a:r>
            <a:r>
              <a:rPr lang="zh-CN" altLang="en-US" sz="2000" dirty="0" smtClean="0">
                <a:solidFill>
                  <a:srgbClr val="006600"/>
                </a:solidFill>
              </a:rPr>
              <a:t>向控制器发的命令，由</a:t>
            </a:r>
            <a:r>
              <a:rPr lang="en-US" altLang="zh-CN" sz="2000" dirty="0" smtClean="0">
                <a:solidFill>
                  <a:srgbClr val="006600"/>
                </a:solidFill>
              </a:rPr>
              <a:t>CPU</a:t>
            </a:r>
            <a:r>
              <a:rPr lang="zh-CN" altLang="en-US" sz="2000" dirty="0" smtClean="0">
                <a:solidFill>
                  <a:srgbClr val="006600"/>
                </a:solidFill>
              </a:rPr>
              <a:t>写，控制器读）</a:t>
            </a:r>
          </a:p>
          <a:p>
            <a:pPr lvl="1"/>
            <a:r>
              <a:rPr lang="zh-CN" altLang="en-US" sz="2000" dirty="0" smtClean="0">
                <a:solidFill>
                  <a:srgbClr val="006600"/>
                </a:solidFill>
              </a:rPr>
              <a:t>状态接口寄存器（控制器向</a:t>
            </a:r>
            <a:r>
              <a:rPr lang="en-US" altLang="zh-CN" sz="2000" dirty="0" smtClean="0">
                <a:solidFill>
                  <a:srgbClr val="006600"/>
                </a:solidFill>
              </a:rPr>
              <a:t>CPU</a:t>
            </a:r>
            <a:r>
              <a:rPr lang="zh-CN" altLang="en-US" sz="2000" dirty="0" smtClean="0">
                <a:solidFill>
                  <a:srgbClr val="006600"/>
                </a:solidFill>
              </a:rPr>
              <a:t>反馈的设备状态信息，由控制器写，</a:t>
            </a:r>
            <a:r>
              <a:rPr lang="en-US" altLang="zh-CN" sz="2000" dirty="0" smtClean="0">
                <a:solidFill>
                  <a:srgbClr val="006600"/>
                </a:solidFill>
              </a:rPr>
              <a:t>CPU</a:t>
            </a:r>
            <a:r>
              <a:rPr lang="zh-CN" altLang="en-US" sz="2000" dirty="0" smtClean="0">
                <a:solidFill>
                  <a:srgbClr val="006600"/>
                </a:solidFill>
              </a:rPr>
              <a:t>读）</a:t>
            </a:r>
          </a:p>
        </p:txBody>
      </p:sp>
      <p:sp>
        <p:nvSpPr>
          <p:cNvPr id="4" name="页脚占位符 3"/>
          <p:cNvSpPr>
            <a:spLocks noGrp="1"/>
          </p:cNvSpPr>
          <p:nvPr>
            <p:ph type="ftr" sz="quarter" idx="10"/>
          </p:nvPr>
        </p:nvSpPr>
        <p:spPr/>
        <p:txBody>
          <a:bodyPr/>
          <a:lstStyle/>
          <a:p>
            <a:pPr>
              <a:defRPr/>
            </a:pPr>
            <a:r>
              <a:rPr lang="zh-CN" altLang="en-US" dirty="0" smtClean="0"/>
              <a:t>USTC</a:t>
            </a:r>
            <a:r>
              <a:rPr lang="en-US" altLang="zh-CN" dirty="0" smtClean="0"/>
              <a:t>-</a:t>
            </a:r>
            <a:r>
              <a:rPr lang="zh-CN" altLang="en-US" dirty="0" smtClean="0"/>
              <a:t>21000201-OPERATING SYSTEMS; </a:t>
            </a:r>
            <a:r>
              <a:rPr lang="de-DE" altLang="zh-CN" dirty="0" smtClean="0"/>
              <a:t>FALL 2016; INSTRUCTOR: LINGBO WEI</a:t>
            </a:r>
            <a:endParaRPr lang="en-US" altLang="zh-CN" dirty="0"/>
          </a:p>
        </p:txBody>
      </p:sp>
      <p:sp>
        <p:nvSpPr>
          <p:cNvPr id="5" name="灯片编号占位符 4"/>
          <p:cNvSpPr>
            <a:spLocks noGrp="1"/>
          </p:cNvSpPr>
          <p:nvPr>
            <p:ph type="sldNum" sz="quarter" idx="11"/>
          </p:nvPr>
        </p:nvSpPr>
        <p:spPr/>
        <p:txBody>
          <a:bodyPr/>
          <a:lstStyle/>
          <a:p>
            <a:pPr>
              <a:defRPr/>
            </a:pPr>
            <a:fld id="{2A5F4D79-7E66-4EF1-850E-A256F3AB9092}" type="slidenum">
              <a:rPr lang="zh-CN" altLang="en-US" smtClean="0"/>
              <a:pPr>
                <a:defRPr/>
              </a:pPr>
              <a:t>24</a:t>
            </a:fld>
            <a:endParaRPr lang="en-US" altLang="zh-CN"/>
          </a:p>
        </p:txBody>
      </p:sp>
      <p:sp>
        <p:nvSpPr>
          <p:cNvPr id="7" name="TextBox 6"/>
          <p:cNvSpPr txBox="1"/>
          <p:nvPr/>
        </p:nvSpPr>
        <p:spPr>
          <a:xfrm>
            <a:off x="8171539" y="1335315"/>
            <a:ext cx="696685" cy="338554"/>
          </a:xfrm>
          <a:prstGeom prst="rect">
            <a:avLst/>
          </a:prstGeom>
          <a:solidFill>
            <a:schemeClr val="bg1"/>
          </a:solidFill>
        </p:spPr>
        <p:txBody>
          <a:bodyPr wrap="square" rtlCol="0">
            <a:spAutoFit/>
          </a:bodyPr>
          <a:lstStyle/>
          <a:p>
            <a:r>
              <a:rPr lang="en-US" altLang="zh-CN" sz="1600" dirty="0" smtClean="0"/>
              <a:t>CPU</a:t>
            </a:r>
            <a:endParaRPr lang="zh-CN" altLang="en-US" sz="1600" dirty="0"/>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5"/>
          <p:cNvSpPr>
            <a:spLocks noGrp="1" noChangeArrowheads="1"/>
          </p:cNvSpPr>
          <p:nvPr>
            <p:ph type="ftr" sz="quarter" idx="10"/>
          </p:nvPr>
        </p:nvSpPr>
        <p:spPr>
          <a:noFill/>
        </p:spPr>
        <p:txBody>
          <a:bodyPr/>
          <a:lstStyle/>
          <a:p>
            <a:r>
              <a:rPr lang="zh-CN" altLang="en-US" dirty="0" smtClean="0">
                <a:latin typeface="Arial" pitchFamily="34" charset="0"/>
              </a:rPr>
              <a:t>USTC</a:t>
            </a:r>
            <a:r>
              <a:rPr lang="en-US" altLang="zh-CN" dirty="0" smtClean="0">
                <a:latin typeface="Arial" pitchFamily="34" charset="0"/>
              </a:rPr>
              <a:t>-</a:t>
            </a:r>
            <a:r>
              <a:rPr lang="zh-CN" altLang="en-US" dirty="0" smtClean="0">
                <a:latin typeface="Arial" pitchFamily="34" charset="0"/>
              </a:rPr>
              <a:t>21000201-OPERATING SYSTEMS; </a:t>
            </a:r>
            <a:r>
              <a:rPr lang="de-DE" altLang="zh-CN" dirty="0" smtClean="0">
                <a:latin typeface="Arial" pitchFamily="34" charset="0"/>
              </a:rPr>
              <a:t>FALL 2016; INSTRUCTOR: LINGBO WEI</a:t>
            </a:r>
            <a:endParaRPr lang="en-US" altLang="zh-CN" dirty="0" smtClean="0">
              <a:latin typeface="Arial" pitchFamily="34" charset="0"/>
            </a:endParaRPr>
          </a:p>
        </p:txBody>
      </p:sp>
      <p:sp>
        <p:nvSpPr>
          <p:cNvPr id="3075" name="Rectangle 6"/>
          <p:cNvSpPr>
            <a:spLocks noGrp="1" noChangeArrowheads="1"/>
          </p:cNvSpPr>
          <p:nvPr>
            <p:ph type="sldNum" sz="quarter" idx="11"/>
          </p:nvPr>
        </p:nvSpPr>
        <p:spPr>
          <a:noFill/>
        </p:spPr>
        <p:txBody>
          <a:bodyPr/>
          <a:lstStyle/>
          <a:p>
            <a:fld id="{C6CF084C-5602-4064-9685-76A2A83A3E21}" type="slidenum">
              <a:rPr lang="zh-CN" altLang="en-US" smtClean="0">
                <a:latin typeface="Arial" pitchFamily="34" charset="0"/>
              </a:rPr>
              <a:pPr/>
              <a:t>25</a:t>
            </a:fld>
            <a:endParaRPr lang="en-US" altLang="zh-CN" smtClean="0">
              <a:latin typeface="Arial" pitchFamily="34" charset="0"/>
            </a:endParaRPr>
          </a:p>
        </p:txBody>
      </p:sp>
      <p:sp>
        <p:nvSpPr>
          <p:cNvPr id="3076" name="Rectangle 2"/>
          <p:cNvSpPr>
            <a:spLocks noGrp="1" noChangeArrowheads="1"/>
          </p:cNvSpPr>
          <p:nvPr>
            <p:ph type="title"/>
          </p:nvPr>
        </p:nvSpPr>
        <p:spPr/>
        <p:txBody>
          <a:bodyPr/>
          <a:lstStyle/>
          <a:p>
            <a:r>
              <a:rPr lang="en-US" altLang="zh-CN" dirty="0" smtClean="0">
                <a:ea typeface="宋体" pitchFamily="2" charset="-122"/>
              </a:rPr>
              <a:t>Part 3: I/O Management</a:t>
            </a:r>
            <a:endParaRPr lang="zh-CN" altLang="en-US" dirty="0" smtClean="0">
              <a:ea typeface="宋体" pitchFamily="2" charset="-122"/>
            </a:endParaRPr>
          </a:p>
        </p:txBody>
      </p:sp>
      <p:sp>
        <p:nvSpPr>
          <p:cNvPr id="3077" name="Rectangle 3"/>
          <p:cNvSpPr>
            <a:spLocks noGrp="1" noChangeArrowheads="1"/>
          </p:cNvSpPr>
          <p:nvPr>
            <p:ph type="body" idx="1"/>
          </p:nvPr>
        </p:nvSpPr>
        <p:spPr>
          <a:xfrm>
            <a:off x="457200" y="1253903"/>
            <a:ext cx="8204200" cy="4641850"/>
          </a:xfrm>
        </p:spPr>
        <p:txBody>
          <a:bodyPr/>
          <a:lstStyle/>
          <a:p>
            <a:r>
              <a:rPr lang="en-US" altLang="zh-CN" dirty="0" smtClean="0">
                <a:solidFill>
                  <a:schemeClr val="bg2">
                    <a:lumMod val="60000"/>
                    <a:lumOff val="40000"/>
                  </a:schemeClr>
                </a:solidFill>
                <a:ea typeface="宋体" pitchFamily="2" charset="-122"/>
              </a:rPr>
              <a:t>Overview of the OS Role in I/O</a:t>
            </a:r>
          </a:p>
          <a:p>
            <a:r>
              <a:rPr lang="en-US" altLang="zh-CN" dirty="0" smtClean="0">
                <a:solidFill>
                  <a:schemeClr val="bg2">
                    <a:lumMod val="60000"/>
                    <a:lumOff val="40000"/>
                  </a:schemeClr>
                </a:solidFill>
                <a:ea typeface="宋体" pitchFamily="2" charset="-122"/>
              </a:rPr>
              <a:t>Principles of I/O Hardware</a:t>
            </a:r>
          </a:p>
          <a:p>
            <a:r>
              <a:rPr lang="en-US" altLang="zh-CN" u="sng" dirty="0" smtClean="0">
                <a:solidFill>
                  <a:srgbClr val="993300"/>
                </a:solidFill>
                <a:ea typeface="宋体" pitchFamily="2" charset="-122"/>
              </a:rPr>
              <a:t>CPU-I/O Communication Techniques</a:t>
            </a:r>
          </a:p>
          <a:p>
            <a:pPr lvl="1"/>
            <a:r>
              <a:rPr lang="en-US" altLang="zh-CN" dirty="0" smtClean="0">
                <a:ea typeface="宋体" pitchFamily="2" charset="-122"/>
              </a:rPr>
              <a:t>I/O device addressing</a:t>
            </a:r>
          </a:p>
          <a:p>
            <a:pPr lvl="1"/>
            <a:r>
              <a:rPr lang="en-US" altLang="zh-CN" dirty="0" smtClean="0">
                <a:ea typeface="宋体" pitchFamily="2" charset="-122"/>
              </a:rPr>
              <a:t>Programmed I/O </a:t>
            </a:r>
          </a:p>
          <a:p>
            <a:pPr lvl="1"/>
            <a:r>
              <a:rPr lang="en-US" altLang="zh-CN" dirty="0" smtClean="0">
                <a:ea typeface="宋体" pitchFamily="2" charset="-122"/>
              </a:rPr>
              <a:t>Interrupt-driven I/O</a:t>
            </a:r>
          </a:p>
          <a:p>
            <a:pPr lvl="1"/>
            <a:r>
              <a:rPr lang="en-US" altLang="zh-CN" dirty="0" smtClean="0">
                <a:ea typeface="宋体" pitchFamily="2" charset="-122"/>
              </a:rPr>
              <a:t>Direct memory access (DMA)</a:t>
            </a:r>
          </a:p>
          <a:p>
            <a:r>
              <a:rPr lang="en-US" altLang="zh-CN" dirty="0" smtClean="0">
                <a:solidFill>
                  <a:schemeClr val="bg2">
                    <a:lumMod val="60000"/>
                    <a:lumOff val="40000"/>
                  </a:schemeClr>
                </a:solidFill>
                <a:ea typeface="宋体" pitchFamily="2" charset="-122"/>
              </a:rPr>
              <a:t>Buffering Strategies</a:t>
            </a:r>
          </a:p>
          <a:p>
            <a:r>
              <a:rPr lang="en-US" altLang="zh-CN" dirty="0" smtClean="0">
                <a:solidFill>
                  <a:schemeClr val="bg2">
                    <a:lumMod val="60000"/>
                    <a:lumOff val="40000"/>
                  </a:schemeClr>
                </a:solidFill>
                <a:ea typeface="宋体" pitchFamily="2" charset="-122"/>
              </a:rPr>
              <a:t>I/O Software Layers</a:t>
            </a:r>
          </a:p>
          <a:p>
            <a:r>
              <a:rPr lang="en-US" altLang="zh-CN" dirty="0" smtClean="0">
                <a:solidFill>
                  <a:schemeClr val="bg2">
                    <a:lumMod val="60000"/>
                    <a:lumOff val="40000"/>
                  </a:schemeClr>
                </a:solidFill>
                <a:ea typeface="宋体" pitchFamily="2" charset="-122"/>
              </a:rPr>
              <a:t>Magnetic Disk I/O</a:t>
            </a: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I/O </a:t>
            </a:r>
            <a:r>
              <a:rPr lang="zh-CN" altLang="en-US" dirty="0" smtClean="0"/>
              <a:t>寻址方式</a:t>
            </a:r>
            <a:endParaRPr lang="zh-CN" altLang="en-US" dirty="0"/>
          </a:p>
        </p:txBody>
      </p:sp>
      <p:sp>
        <p:nvSpPr>
          <p:cNvPr id="3" name="内容占位符 2"/>
          <p:cNvSpPr>
            <a:spLocks noGrp="1"/>
          </p:cNvSpPr>
          <p:nvPr>
            <p:ph idx="1"/>
          </p:nvPr>
        </p:nvSpPr>
        <p:spPr>
          <a:xfrm>
            <a:off x="457200" y="1094249"/>
            <a:ext cx="8229600" cy="2998787"/>
          </a:xfrm>
        </p:spPr>
        <p:txBody>
          <a:bodyPr/>
          <a:lstStyle/>
          <a:p>
            <a:r>
              <a:rPr lang="en-US" altLang="zh-CN" sz="2400" dirty="0" smtClean="0"/>
              <a:t>I/O</a:t>
            </a:r>
            <a:r>
              <a:rPr lang="zh-CN" altLang="en-US" sz="2400" dirty="0" smtClean="0"/>
              <a:t>地址空间：</a:t>
            </a:r>
            <a:r>
              <a:rPr lang="en-US" altLang="zh-CN" sz="2400" dirty="0" smtClean="0"/>
              <a:t>I/O</a:t>
            </a:r>
            <a:r>
              <a:rPr lang="zh-CN" altLang="en-US" sz="2400" dirty="0" smtClean="0"/>
              <a:t>功能的地址集合称为</a:t>
            </a:r>
            <a:r>
              <a:rPr lang="en-US" altLang="zh-CN" sz="2400" dirty="0" smtClean="0"/>
              <a:t>I/O</a:t>
            </a:r>
            <a:r>
              <a:rPr lang="zh-CN" altLang="en-US" sz="2400" dirty="0" smtClean="0"/>
              <a:t>空间，包括：</a:t>
            </a:r>
          </a:p>
          <a:p>
            <a:pPr lvl="1"/>
            <a:r>
              <a:rPr lang="zh-CN" altLang="en-US" sz="2000" dirty="0" smtClean="0"/>
              <a:t>所有设备寄存器</a:t>
            </a:r>
          </a:p>
          <a:p>
            <a:pPr lvl="1"/>
            <a:r>
              <a:rPr lang="zh-CN" altLang="en-US" sz="2000" dirty="0" smtClean="0"/>
              <a:t>内存中用以映射设备的数据缓冲区</a:t>
            </a:r>
          </a:p>
          <a:p>
            <a:r>
              <a:rPr lang="en-US" altLang="zh-CN" sz="2400" dirty="0" smtClean="0"/>
              <a:t>I/O</a:t>
            </a:r>
            <a:r>
              <a:rPr lang="zh-CN" altLang="en-US" sz="2400" dirty="0" smtClean="0"/>
              <a:t>地址空间在系统中配置的三种模式</a:t>
            </a:r>
          </a:p>
          <a:p>
            <a:pPr lvl="1"/>
            <a:r>
              <a:rPr lang="zh-CN" altLang="en-US" sz="2000" dirty="0" smtClean="0"/>
              <a:t>独立于内存的</a:t>
            </a:r>
            <a:r>
              <a:rPr lang="en-US" altLang="zh-CN" sz="2000" dirty="0" smtClean="0"/>
              <a:t>I/O</a:t>
            </a:r>
            <a:r>
              <a:rPr lang="zh-CN" altLang="en-US" sz="2000" dirty="0" smtClean="0"/>
              <a:t>地址空间模式：</a:t>
            </a:r>
            <a:r>
              <a:rPr lang="en-US" altLang="zh-CN" sz="2000" dirty="0" smtClean="0"/>
              <a:t>I/O</a:t>
            </a:r>
            <a:r>
              <a:rPr lang="zh-CN" altLang="en-US" sz="2000" dirty="0" smtClean="0"/>
              <a:t>地址空间与内存地址空间相互独立，对</a:t>
            </a:r>
            <a:r>
              <a:rPr lang="en-US" altLang="zh-CN" sz="2000" dirty="0" smtClean="0"/>
              <a:t>I/O</a:t>
            </a:r>
            <a:r>
              <a:rPr lang="zh-CN" altLang="en-US" sz="2000" dirty="0" smtClean="0"/>
              <a:t>地址空间的访问需要用特殊的</a:t>
            </a:r>
            <a:r>
              <a:rPr lang="en-US" altLang="zh-CN" sz="2000" dirty="0" smtClean="0"/>
              <a:t>I/O</a:t>
            </a:r>
            <a:r>
              <a:rPr lang="zh-CN" altLang="en-US" sz="2000" dirty="0" smtClean="0"/>
              <a:t>指令。</a:t>
            </a:r>
          </a:p>
          <a:p>
            <a:pPr lvl="1"/>
            <a:r>
              <a:rPr lang="zh-CN" altLang="en-US" sz="2000" dirty="0" smtClean="0"/>
              <a:t>映射到内存空间的</a:t>
            </a:r>
            <a:r>
              <a:rPr lang="en-US" altLang="zh-CN" sz="2000" dirty="0" smtClean="0"/>
              <a:t>I/O</a:t>
            </a:r>
            <a:r>
              <a:rPr lang="zh-CN" altLang="en-US" sz="2000" dirty="0" smtClean="0"/>
              <a:t>地址空间模式：</a:t>
            </a:r>
            <a:r>
              <a:rPr lang="en-US" altLang="zh-CN" sz="2000" dirty="0" smtClean="0"/>
              <a:t>I/O</a:t>
            </a:r>
            <a:r>
              <a:rPr lang="zh-CN" altLang="en-US" sz="2000" dirty="0" smtClean="0"/>
              <a:t>寄存器映射成内存的一部分，可以用内存访问语句来读写</a:t>
            </a:r>
            <a:r>
              <a:rPr lang="en-US" altLang="zh-CN" sz="2000" dirty="0" smtClean="0"/>
              <a:t>I/O</a:t>
            </a:r>
            <a:r>
              <a:rPr lang="zh-CN" altLang="en-US" sz="2000" dirty="0" smtClean="0"/>
              <a:t>设备寄存器。</a:t>
            </a:r>
            <a:endParaRPr lang="en-US" altLang="zh-CN" sz="2000" dirty="0" smtClean="0"/>
          </a:p>
          <a:p>
            <a:pPr lvl="1"/>
            <a:r>
              <a:rPr lang="zh-CN" altLang="en-US" sz="2000" dirty="0" smtClean="0"/>
              <a:t>混合模式</a:t>
            </a:r>
          </a:p>
          <a:p>
            <a:endParaRPr lang="zh-CN" altLang="en-US" dirty="0"/>
          </a:p>
        </p:txBody>
      </p:sp>
      <p:sp>
        <p:nvSpPr>
          <p:cNvPr id="5" name="灯片编号占位符 4"/>
          <p:cNvSpPr>
            <a:spLocks noGrp="1"/>
          </p:cNvSpPr>
          <p:nvPr>
            <p:ph type="sldNum" sz="quarter" idx="11"/>
          </p:nvPr>
        </p:nvSpPr>
        <p:spPr/>
        <p:txBody>
          <a:bodyPr/>
          <a:lstStyle/>
          <a:p>
            <a:pPr>
              <a:defRPr/>
            </a:pPr>
            <a:fld id="{2A5F4D79-7E66-4EF1-850E-A256F3AB9092}" type="slidenum">
              <a:rPr lang="zh-CN" altLang="en-US" smtClean="0"/>
              <a:pPr>
                <a:defRPr/>
              </a:pPr>
              <a:t>26</a:t>
            </a:fld>
            <a:endParaRPr lang="en-US" altLang="zh-CN"/>
          </a:p>
        </p:txBody>
      </p:sp>
      <p:pic>
        <p:nvPicPr>
          <p:cNvPr id="6" name="Picture 2"/>
          <p:cNvPicPr>
            <a:picLocks noChangeAspect="1" noChangeArrowheads="1"/>
          </p:cNvPicPr>
          <p:nvPr/>
        </p:nvPicPr>
        <p:blipFill>
          <a:blip r:embed="rId2" cstate="print"/>
          <a:srcRect/>
          <a:stretch>
            <a:fillRect/>
          </a:stretch>
        </p:blipFill>
        <p:spPr bwMode="auto">
          <a:xfrm>
            <a:off x="1113050" y="4389264"/>
            <a:ext cx="7261686" cy="249568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1" y="1297445"/>
            <a:ext cx="5058228" cy="4740498"/>
          </a:xfrm>
        </p:spPr>
        <p:txBody>
          <a:bodyPr/>
          <a:lstStyle/>
          <a:p>
            <a:r>
              <a:rPr lang="zh-CN" altLang="en-US" sz="2400" dirty="0" smtClean="0"/>
              <a:t>每个控制寄存器被分配一个</a:t>
            </a:r>
            <a:r>
              <a:rPr lang="en-US" altLang="zh-CN" sz="2400" dirty="0" smtClean="0"/>
              <a:t>I/O</a:t>
            </a:r>
            <a:r>
              <a:rPr lang="zh-CN" altLang="en-US" sz="2400" dirty="0" smtClean="0"/>
              <a:t>端口</a:t>
            </a:r>
            <a:r>
              <a:rPr lang="en-US" altLang="zh-CN" sz="2400" dirty="0" smtClean="0"/>
              <a:t>(I/O port)</a:t>
            </a:r>
            <a:r>
              <a:rPr lang="zh-CN" altLang="en-US" sz="2400" dirty="0" smtClean="0"/>
              <a:t>号，所有</a:t>
            </a:r>
            <a:r>
              <a:rPr lang="en-US" altLang="zh-CN" sz="2400" dirty="0" smtClean="0"/>
              <a:t>I/O</a:t>
            </a:r>
            <a:r>
              <a:rPr lang="zh-CN" altLang="en-US" sz="2400" dirty="0" smtClean="0"/>
              <a:t>端口构成</a:t>
            </a:r>
            <a:r>
              <a:rPr lang="en-US" altLang="zh-CN" sz="2400" dirty="0" smtClean="0"/>
              <a:t>I/O</a:t>
            </a:r>
            <a:r>
              <a:rPr lang="zh-CN" altLang="en-US" sz="2400" dirty="0" smtClean="0"/>
              <a:t>端口空间（见下一页）。</a:t>
            </a:r>
            <a:endParaRPr lang="en-US" altLang="zh-CN" sz="2400" dirty="0" smtClean="0"/>
          </a:p>
          <a:p>
            <a:r>
              <a:rPr lang="en-US" altLang="zh-CN" sz="2400" dirty="0" smtClean="0"/>
              <a:t>CPU</a:t>
            </a:r>
            <a:r>
              <a:rPr lang="zh-CN" altLang="en-US" sz="2400" dirty="0" smtClean="0"/>
              <a:t>使用特殊的</a:t>
            </a:r>
            <a:r>
              <a:rPr lang="en-US" altLang="zh-CN" sz="2400" dirty="0" smtClean="0"/>
              <a:t>I/O</a:t>
            </a:r>
            <a:r>
              <a:rPr lang="zh-CN" altLang="en-US" sz="2400" dirty="0" smtClean="0"/>
              <a:t>指令</a:t>
            </a:r>
            <a:endParaRPr lang="en-US" altLang="zh-CN" sz="2400" dirty="0" smtClean="0"/>
          </a:p>
          <a:p>
            <a:pPr lvl="1"/>
            <a:r>
              <a:rPr lang="en-US" altLang="zh-CN" sz="2000" dirty="0" smtClean="0">
                <a:solidFill>
                  <a:srgbClr val="FF0000"/>
                </a:solidFill>
              </a:rPr>
              <a:t>IN REG, PORT   </a:t>
            </a:r>
            <a:r>
              <a:rPr lang="zh-CN" altLang="en-US" sz="2000" dirty="0" smtClean="0"/>
              <a:t>将</a:t>
            </a:r>
            <a:r>
              <a:rPr lang="en-US" altLang="zh-CN" sz="2000" dirty="0" smtClean="0"/>
              <a:t>I/O </a:t>
            </a:r>
            <a:r>
              <a:rPr lang="zh-CN" altLang="en-US" sz="2000" dirty="0" smtClean="0"/>
              <a:t>端口</a:t>
            </a:r>
            <a:r>
              <a:rPr lang="en-US" altLang="zh-CN" sz="2000" dirty="0" smtClean="0"/>
              <a:t>PORT</a:t>
            </a:r>
            <a:r>
              <a:rPr lang="zh-CN" altLang="en-US" sz="2000" dirty="0" smtClean="0"/>
              <a:t>的内容读入</a:t>
            </a:r>
            <a:r>
              <a:rPr lang="en-US" altLang="zh-CN" sz="2000" dirty="0" smtClean="0"/>
              <a:t>CPU</a:t>
            </a:r>
            <a:r>
              <a:rPr lang="zh-CN" altLang="en-US" sz="2000" dirty="0" smtClean="0"/>
              <a:t>寄存器</a:t>
            </a:r>
            <a:r>
              <a:rPr lang="en-US" altLang="zh-CN" sz="2000" dirty="0" smtClean="0"/>
              <a:t>REG</a:t>
            </a:r>
          </a:p>
          <a:p>
            <a:pPr lvl="1"/>
            <a:r>
              <a:rPr lang="en-US" altLang="zh-CN" sz="2000" dirty="0" smtClean="0">
                <a:solidFill>
                  <a:srgbClr val="FF0000"/>
                </a:solidFill>
              </a:rPr>
              <a:t>OUT PORT, REG </a:t>
            </a:r>
            <a:r>
              <a:rPr lang="zh-CN" altLang="en-US" sz="2000" dirty="0" smtClean="0"/>
              <a:t>将</a:t>
            </a:r>
            <a:r>
              <a:rPr lang="en-US" altLang="zh-CN" sz="2000" dirty="0" smtClean="0"/>
              <a:t>CPU</a:t>
            </a:r>
            <a:r>
              <a:rPr lang="zh-CN" altLang="en-US" sz="2000" dirty="0" smtClean="0"/>
              <a:t>寄存器</a:t>
            </a:r>
            <a:r>
              <a:rPr lang="en-US" altLang="zh-CN" sz="2000" dirty="0" smtClean="0"/>
              <a:t>REG</a:t>
            </a:r>
            <a:r>
              <a:rPr lang="zh-CN" altLang="en-US" sz="2000" dirty="0" smtClean="0"/>
              <a:t>的内容写入</a:t>
            </a:r>
            <a:r>
              <a:rPr lang="en-US" altLang="zh-CN" sz="2000" dirty="0" smtClean="0"/>
              <a:t>I/O </a:t>
            </a:r>
            <a:r>
              <a:rPr lang="zh-CN" altLang="en-US" sz="2000" dirty="0" smtClean="0"/>
              <a:t>端口</a:t>
            </a:r>
            <a:r>
              <a:rPr lang="en-US" altLang="zh-CN" sz="2000" dirty="0" smtClean="0"/>
              <a:t>PORT</a:t>
            </a:r>
          </a:p>
          <a:p>
            <a:r>
              <a:rPr lang="zh-CN" altLang="en-US" sz="2400" dirty="0" smtClean="0"/>
              <a:t>注意与</a:t>
            </a:r>
            <a:r>
              <a:rPr lang="en-US" altLang="zh-CN" sz="2400" dirty="0" smtClean="0"/>
              <a:t>CPU</a:t>
            </a:r>
            <a:r>
              <a:rPr lang="zh-CN" altLang="en-US" sz="2400" dirty="0" smtClean="0"/>
              <a:t>内存指令的区别</a:t>
            </a:r>
            <a:endParaRPr lang="en-US" altLang="zh-CN" sz="2400" dirty="0" smtClean="0"/>
          </a:p>
          <a:p>
            <a:pPr lvl="1"/>
            <a:r>
              <a:rPr lang="en-US" altLang="zh-CN" sz="2000" dirty="0" smtClean="0">
                <a:solidFill>
                  <a:srgbClr val="FF0000"/>
                </a:solidFill>
              </a:rPr>
              <a:t>IN R0, 4   </a:t>
            </a:r>
            <a:r>
              <a:rPr lang="zh-CN" altLang="en-US" sz="2000" dirty="0" smtClean="0"/>
              <a:t>将</a:t>
            </a:r>
            <a:r>
              <a:rPr lang="en-US" altLang="zh-CN" sz="2000" dirty="0" smtClean="0"/>
              <a:t>I/O </a:t>
            </a:r>
            <a:r>
              <a:rPr lang="zh-CN" altLang="en-US" sz="2000" dirty="0" smtClean="0"/>
              <a:t>端口</a:t>
            </a:r>
            <a:r>
              <a:rPr lang="en-US" altLang="zh-CN" sz="2000" dirty="0" smtClean="0"/>
              <a:t>4</a:t>
            </a:r>
            <a:r>
              <a:rPr lang="zh-CN" altLang="en-US" sz="2000" dirty="0" smtClean="0"/>
              <a:t>的内容读入</a:t>
            </a:r>
            <a:r>
              <a:rPr lang="en-US" altLang="zh-CN" sz="2000" dirty="0" smtClean="0"/>
              <a:t>CPU</a:t>
            </a:r>
            <a:r>
              <a:rPr lang="zh-CN" altLang="en-US" sz="2000" dirty="0" smtClean="0"/>
              <a:t>寄存器</a:t>
            </a:r>
            <a:r>
              <a:rPr lang="en-US" altLang="zh-CN" sz="2000" dirty="0" smtClean="0"/>
              <a:t>R0</a:t>
            </a:r>
          </a:p>
          <a:p>
            <a:pPr lvl="1"/>
            <a:r>
              <a:rPr lang="en-US" altLang="zh-CN" sz="2000" dirty="0" smtClean="0">
                <a:solidFill>
                  <a:srgbClr val="FF0000"/>
                </a:solidFill>
              </a:rPr>
              <a:t>MOV R0, 4   </a:t>
            </a:r>
            <a:r>
              <a:rPr lang="zh-CN" altLang="en-US" sz="2000" dirty="0" smtClean="0"/>
              <a:t>将内存地址</a:t>
            </a:r>
            <a:r>
              <a:rPr lang="en-US" altLang="zh-CN" sz="2000" dirty="0" smtClean="0"/>
              <a:t>4</a:t>
            </a:r>
            <a:r>
              <a:rPr lang="zh-CN" altLang="en-US" sz="2000" dirty="0" smtClean="0"/>
              <a:t>的内容读入</a:t>
            </a:r>
            <a:r>
              <a:rPr lang="en-US" altLang="zh-CN" sz="2000" dirty="0" smtClean="0"/>
              <a:t>CPU</a:t>
            </a:r>
            <a:r>
              <a:rPr lang="zh-CN" altLang="en-US" sz="2000" dirty="0" smtClean="0"/>
              <a:t>寄存器</a:t>
            </a:r>
            <a:r>
              <a:rPr lang="en-US" altLang="zh-CN" sz="2000" dirty="0" smtClean="0"/>
              <a:t>R0</a:t>
            </a:r>
          </a:p>
          <a:p>
            <a:pPr lvl="1"/>
            <a:endParaRPr lang="en-US" altLang="zh-CN" sz="2000" dirty="0" smtClean="0"/>
          </a:p>
          <a:p>
            <a:endParaRPr lang="zh-CN" altLang="en-US" sz="2400" dirty="0"/>
          </a:p>
        </p:txBody>
      </p:sp>
      <p:sp>
        <p:nvSpPr>
          <p:cNvPr id="2" name="标题 1"/>
          <p:cNvSpPr>
            <a:spLocks noGrp="1"/>
          </p:cNvSpPr>
          <p:nvPr>
            <p:ph type="title"/>
          </p:nvPr>
        </p:nvSpPr>
        <p:spPr/>
        <p:txBody>
          <a:bodyPr/>
          <a:lstStyle/>
          <a:p>
            <a:r>
              <a:rPr lang="zh-CN" altLang="en-US" dirty="0" smtClean="0"/>
              <a:t>独立于内存的</a:t>
            </a:r>
            <a:r>
              <a:rPr lang="en-US" altLang="zh-CN" dirty="0" smtClean="0"/>
              <a:t>I/O</a:t>
            </a:r>
            <a:r>
              <a:rPr lang="zh-CN" altLang="en-US" dirty="0" smtClean="0"/>
              <a:t>地址空间模式</a:t>
            </a:r>
            <a:endParaRPr lang="zh-CN" altLang="en-US" dirty="0"/>
          </a:p>
        </p:txBody>
      </p:sp>
      <p:sp>
        <p:nvSpPr>
          <p:cNvPr id="4" name="页脚占位符 3"/>
          <p:cNvSpPr>
            <a:spLocks noGrp="1"/>
          </p:cNvSpPr>
          <p:nvPr>
            <p:ph type="ftr" sz="quarter" idx="10"/>
          </p:nvPr>
        </p:nvSpPr>
        <p:spPr>
          <a:xfrm>
            <a:off x="366713" y="6441845"/>
            <a:ext cx="7205662" cy="476250"/>
          </a:xfrm>
        </p:spPr>
        <p:txBody>
          <a:bodyPr/>
          <a:lstStyle/>
          <a:p>
            <a:pPr>
              <a:defRPr/>
            </a:pPr>
            <a:r>
              <a:rPr lang="zh-CN" altLang="en-US" dirty="0" smtClean="0"/>
              <a:t>USTC</a:t>
            </a:r>
            <a:r>
              <a:rPr lang="en-US" altLang="zh-CN" dirty="0" smtClean="0"/>
              <a:t>-</a:t>
            </a:r>
            <a:r>
              <a:rPr lang="zh-CN" altLang="en-US" dirty="0" smtClean="0"/>
              <a:t>21000201-OPERATING SYSTEMS; FALL 201</a:t>
            </a:r>
            <a:r>
              <a:rPr lang="en-US" altLang="zh-CN" dirty="0" smtClean="0"/>
              <a:t>5</a:t>
            </a:r>
            <a:endParaRPr lang="en-US" altLang="zh-CN" dirty="0"/>
          </a:p>
        </p:txBody>
      </p:sp>
      <p:pic>
        <p:nvPicPr>
          <p:cNvPr id="39938" name="Picture 2"/>
          <p:cNvPicPr>
            <a:picLocks noChangeAspect="1" noChangeArrowheads="1"/>
          </p:cNvPicPr>
          <p:nvPr/>
        </p:nvPicPr>
        <p:blipFill>
          <a:blip r:embed="rId2" cstate="print"/>
          <a:srcRect/>
          <a:stretch>
            <a:fillRect/>
          </a:stretch>
        </p:blipFill>
        <p:spPr bwMode="auto">
          <a:xfrm>
            <a:off x="5468773" y="1204688"/>
            <a:ext cx="3192856" cy="5537200"/>
          </a:xfrm>
          <a:prstGeom prst="rect">
            <a:avLst/>
          </a:prstGeom>
          <a:noFill/>
          <a:ln w="9525">
            <a:noFill/>
            <a:miter lim="800000"/>
            <a:headEnd/>
            <a:tailEnd/>
          </a:ln>
          <a:effectLst/>
        </p:spPr>
      </p:pic>
      <p:sp>
        <p:nvSpPr>
          <p:cNvPr id="7" name="矩形 6"/>
          <p:cNvSpPr/>
          <p:nvPr/>
        </p:nvSpPr>
        <p:spPr>
          <a:xfrm>
            <a:off x="5675081" y="3701142"/>
            <a:ext cx="3323771" cy="311331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extBox 7"/>
          <p:cNvSpPr txBox="1"/>
          <p:nvPr/>
        </p:nvSpPr>
        <p:spPr>
          <a:xfrm>
            <a:off x="5762176" y="6446876"/>
            <a:ext cx="1785257" cy="338554"/>
          </a:xfrm>
          <a:prstGeom prst="rect">
            <a:avLst/>
          </a:prstGeom>
          <a:noFill/>
        </p:spPr>
        <p:txBody>
          <a:bodyPr wrap="square" rtlCol="0">
            <a:spAutoFit/>
          </a:bodyPr>
          <a:lstStyle/>
          <a:p>
            <a:r>
              <a:rPr lang="en-US" altLang="zh-CN" sz="1600" b="1" dirty="0" smtClean="0">
                <a:solidFill>
                  <a:srgbClr val="FF0000"/>
                </a:solidFill>
              </a:rPr>
              <a:t>I/O Port Space</a:t>
            </a:r>
            <a:endParaRPr lang="zh-CN" altLang="en-US" sz="1600" b="1" dirty="0">
              <a:solidFill>
                <a:srgbClr val="FF0000"/>
              </a:solidFill>
            </a:endParaRPr>
          </a:p>
        </p:txBody>
      </p:sp>
      <p:sp>
        <p:nvSpPr>
          <p:cNvPr id="5" name="灯片编号占位符 4"/>
          <p:cNvSpPr>
            <a:spLocks noGrp="1"/>
          </p:cNvSpPr>
          <p:nvPr>
            <p:ph type="sldNum" sz="quarter" idx="11"/>
          </p:nvPr>
        </p:nvSpPr>
        <p:spPr>
          <a:xfrm>
            <a:off x="8069257" y="6425970"/>
            <a:ext cx="922337" cy="476250"/>
          </a:xfrm>
        </p:spPr>
        <p:txBody>
          <a:bodyPr/>
          <a:lstStyle/>
          <a:p>
            <a:pPr>
              <a:defRPr/>
            </a:pPr>
            <a:fld id="{2A5F4D79-7E66-4EF1-850E-A256F3AB9092}" type="slidenum">
              <a:rPr lang="zh-CN" altLang="en-US" smtClean="0"/>
              <a:pPr>
                <a:defRPr/>
              </a:pPr>
              <a:t>27</a:t>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blinds(horizontal)">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I/O</a:t>
            </a:r>
            <a:r>
              <a:rPr lang="zh-CN" altLang="en-US" dirty="0" smtClean="0"/>
              <a:t> </a:t>
            </a:r>
            <a:r>
              <a:rPr lang="en-US" altLang="zh-CN" dirty="0" smtClean="0"/>
              <a:t>Port Space</a:t>
            </a:r>
            <a:endParaRPr lang="zh-CN" altLang="en-US" dirty="0"/>
          </a:p>
        </p:txBody>
      </p:sp>
      <p:sp>
        <p:nvSpPr>
          <p:cNvPr id="3" name="内容占位符 2"/>
          <p:cNvSpPr>
            <a:spLocks noGrp="1"/>
          </p:cNvSpPr>
          <p:nvPr>
            <p:ph idx="1"/>
          </p:nvPr>
        </p:nvSpPr>
        <p:spPr>
          <a:xfrm>
            <a:off x="442686" y="1166819"/>
            <a:ext cx="8229600" cy="531354"/>
          </a:xfrm>
        </p:spPr>
        <p:txBody>
          <a:bodyPr/>
          <a:lstStyle/>
          <a:p>
            <a:r>
              <a:rPr lang="en-US" altLang="zh-CN" sz="2400" b="1" dirty="0" smtClean="0"/>
              <a:t>PC</a:t>
            </a:r>
            <a:r>
              <a:rPr lang="zh-CN" altLang="en-US" sz="2400" b="1" dirty="0" smtClean="0"/>
              <a:t>中的设备</a:t>
            </a:r>
            <a:r>
              <a:rPr lang="en-US" altLang="zh-CN" sz="2400" b="1" dirty="0" smtClean="0"/>
              <a:t>I/O</a:t>
            </a:r>
            <a:r>
              <a:rPr lang="zh-CN" altLang="en-US" sz="2400" b="1" dirty="0" smtClean="0"/>
              <a:t>端口（部分）</a:t>
            </a:r>
            <a:endParaRPr lang="zh-CN" altLang="en-US" sz="2400" b="1" dirty="0"/>
          </a:p>
        </p:txBody>
      </p:sp>
      <p:sp>
        <p:nvSpPr>
          <p:cNvPr id="4" name="页脚占位符 3"/>
          <p:cNvSpPr>
            <a:spLocks noGrp="1"/>
          </p:cNvSpPr>
          <p:nvPr>
            <p:ph type="ftr" sz="quarter" idx="10"/>
          </p:nvPr>
        </p:nvSpPr>
        <p:spPr>
          <a:xfrm>
            <a:off x="366713" y="6456359"/>
            <a:ext cx="7205662" cy="476250"/>
          </a:xfrm>
        </p:spPr>
        <p:txBody>
          <a:bodyPr/>
          <a:lstStyle/>
          <a:p>
            <a:pPr>
              <a:defRPr/>
            </a:pPr>
            <a:r>
              <a:rPr lang="zh-CN" altLang="en-US" dirty="0" smtClean="0"/>
              <a:t>USTC</a:t>
            </a:r>
            <a:r>
              <a:rPr lang="en-US" altLang="zh-CN" dirty="0" smtClean="0"/>
              <a:t>-</a:t>
            </a:r>
            <a:r>
              <a:rPr lang="zh-CN" altLang="en-US" dirty="0" smtClean="0"/>
              <a:t>21000201-OPERATING SYSTEMS; </a:t>
            </a:r>
            <a:r>
              <a:rPr lang="de-DE" altLang="zh-CN" dirty="0" smtClean="0"/>
              <a:t>FALL 2016; INSTRUCTOR: LINGBO WEI</a:t>
            </a:r>
            <a:endParaRPr lang="en-US" altLang="zh-CN" dirty="0"/>
          </a:p>
        </p:txBody>
      </p:sp>
      <p:sp>
        <p:nvSpPr>
          <p:cNvPr id="5" name="灯片编号占位符 4"/>
          <p:cNvSpPr>
            <a:spLocks noGrp="1"/>
          </p:cNvSpPr>
          <p:nvPr>
            <p:ph type="sldNum" sz="quarter" idx="11"/>
          </p:nvPr>
        </p:nvSpPr>
        <p:spPr>
          <a:xfrm>
            <a:off x="7764463" y="6440484"/>
            <a:ext cx="922337" cy="476250"/>
          </a:xfrm>
        </p:spPr>
        <p:txBody>
          <a:bodyPr/>
          <a:lstStyle/>
          <a:p>
            <a:pPr>
              <a:defRPr/>
            </a:pPr>
            <a:fld id="{2A5F4D79-7E66-4EF1-850E-A256F3AB9092}" type="slidenum">
              <a:rPr lang="zh-CN" altLang="en-US" smtClean="0"/>
              <a:pPr>
                <a:defRPr/>
              </a:pPr>
              <a:t>28</a:t>
            </a:fld>
            <a:endParaRPr lang="en-US" altLang="zh-CN"/>
          </a:p>
        </p:txBody>
      </p:sp>
      <p:pic>
        <p:nvPicPr>
          <p:cNvPr id="7" name="图片 6" descr="address.png"/>
          <p:cNvPicPr>
            <a:picLocks noChangeAspect="1"/>
          </p:cNvPicPr>
          <p:nvPr/>
        </p:nvPicPr>
        <p:blipFill>
          <a:blip r:embed="rId2" cstate="print"/>
          <a:stretch>
            <a:fillRect/>
          </a:stretch>
        </p:blipFill>
        <p:spPr>
          <a:xfrm>
            <a:off x="537018" y="1654473"/>
            <a:ext cx="8106693" cy="4673756"/>
          </a:xfrm>
          <a:prstGeom prst="rect">
            <a:avLst/>
          </a:prstGeom>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映射到内存空间的</a:t>
            </a:r>
            <a:r>
              <a:rPr lang="en-US" altLang="zh-CN" dirty="0" smtClean="0"/>
              <a:t>I/O</a:t>
            </a:r>
            <a:r>
              <a:rPr lang="zh-CN" altLang="en-US" dirty="0" smtClean="0"/>
              <a:t>地址空间模式</a:t>
            </a:r>
            <a:endParaRPr lang="zh-CN" altLang="en-US" dirty="0"/>
          </a:p>
        </p:txBody>
      </p:sp>
      <p:pic>
        <p:nvPicPr>
          <p:cNvPr id="38914" name="Picture 2"/>
          <p:cNvPicPr>
            <a:picLocks noChangeAspect="1" noChangeArrowheads="1"/>
          </p:cNvPicPr>
          <p:nvPr/>
        </p:nvPicPr>
        <p:blipFill>
          <a:blip r:embed="rId2" cstate="print"/>
          <a:srcRect/>
          <a:stretch>
            <a:fillRect/>
          </a:stretch>
        </p:blipFill>
        <p:spPr bwMode="auto">
          <a:xfrm>
            <a:off x="2365820" y="1158446"/>
            <a:ext cx="6738710" cy="5656012"/>
          </a:xfrm>
          <a:prstGeom prst="rect">
            <a:avLst/>
          </a:prstGeom>
          <a:noFill/>
          <a:ln w="9525">
            <a:noFill/>
            <a:miter lim="800000"/>
            <a:headEnd/>
            <a:tailEnd/>
          </a:ln>
          <a:effectLst/>
        </p:spPr>
      </p:pic>
      <p:sp>
        <p:nvSpPr>
          <p:cNvPr id="7" name="矩形 6"/>
          <p:cNvSpPr/>
          <p:nvPr/>
        </p:nvSpPr>
        <p:spPr>
          <a:xfrm>
            <a:off x="5675081" y="1103086"/>
            <a:ext cx="3323771" cy="571137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内容占位符 2"/>
          <p:cNvSpPr>
            <a:spLocks noGrp="1"/>
          </p:cNvSpPr>
          <p:nvPr>
            <p:ph idx="1"/>
          </p:nvPr>
        </p:nvSpPr>
        <p:spPr>
          <a:xfrm>
            <a:off x="370118" y="1065220"/>
            <a:ext cx="2373084" cy="4856613"/>
          </a:xfrm>
        </p:spPr>
        <p:txBody>
          <a:bodyPr/>
          <a:lstStyle/>
          <a:p>
            <a:r>
              <a:rPr lang="zh-CN" altLang="en-US" sz="2200" dirty="0" smtClean="0"/>
              <a:t>称为内存映射</a:t>
            </a:r>
            <a:r>
              <a:rPr lang="en-US" altLang="zh-CN" sz="2200" dirty="0" smtClean="0"/>
              <a:t>I/O (memory-mapped I/O)</a:t>
            </a:r>
          </a:p>
          <a:p>
            <a:r>
              <a:rPr lang="zh-CN" altLang="en-US" sz="2200" dirty="0" smtClean="0"/>
              <a:t>将所有控制寄存器映射到内存空间</a:t>
            </a:r>
            <a:endParaRPr lang="en-US" altLang="zh-CN" sz="2200" dirty="0" smtClean="0"/>
          </a:p>
          <a:p>
            <a:r>
              <a:rPr lang="zh-CN" altLang="en-US" sz="2200" dirty="0" smtClean="0"/>
              <a:t>每个控制寄存器被分配到唯一的内存地址，并且不会有内存被分配到这一地址</a:t>
            </a:r>
            <a:endParaRPr lang="en-US" altLang="zh-CN" sz="2200" dirty="0" smtClean="0"/>
          </a:p>
          <a:p>
            <a:r>
              <a:rPr lang="en-US" altLang="zh-CN" sz="2200" dirty="0" smtClean="0"/>
              <a:t>CPU</a:t>
            </a:r>
            <a:r>
              <a:rPr lang="zh-CN" altLang="en-US" sz="2200" dirty="0" smtClean="0"/>
              <a:t>的内存指令与</a:t>
            </a:r>
            <a:r>
              <a:rPr lang="en-US" altLang="zh-CN" sz="2200" dirty="0" smtClean="0"/>
              <a:t>I/O</a:t>
            </a:r>
            <a:r>
              <a:rPr lang="zh-CN" altLang="en-US" sz="2200" dirty="0" smtClean="0"/>
              <a:t>指令相同</a:t>
            </a:r>
            <a:endParaRPr lang="en-US" altLang="zh-CN" sz="2200" dirty="0" smtClean="0"/>
          </a:p>
          <a:p>
            <a:endParaRPr lang="zh-CN" altLang="en-US" sz="2200" dirty="0"/>
          </a:p>
        </p:txBody>
      </p:sp>
      <p:sp>
        <p:nvSpPr>
          <p:cNvPr id="8" name="TextBox 7"/>
          <p:cNvSpPr txBox="1"/>
          <p:nvPr/>
        </p:nvSpPr>
        <p:spPr>
          <a:xfrm>
            <a:off x="6865261" y="1117600"/>
            <a:ext cx="1785257" cy="338554"/>
          </a:xfrm>
          <a:prstGeom prst="rect">
            <a:avLst/>
          </a:prstGeom>
          <a:noFill/>
        </p:spPr>
        <p:txBody>
          <a:bodyPr wrap="square" rtlCol="0">
            <a:spAutoFit/>
          </a:bodyPr>
          <a:lstStyle/>
          <a:p>
            <a:r>
              <a:rPr lang="zh-CN" altLang="en-US" sz="1600" b="1" dirty="0" smtClean="0">
                <a:solidFill>
                  <a:srgbClr val="FF0000"/>
                </a:solidFill>
              </a:rPr>
              <a:t>统一地址空间</a:t>
            </a:r>
            <a:endParaRPr lang="zh-CN" altLang="en-US" sz="1600" b="1" dirty="0">
              <a:solidFill>
                <a:srgbClr val="FF0000"/>
              </a:solidFill>
            </a:endParaRPr>
          </a:p>
        </p:txBody>
      </p:sp>
      <p:sp>
        <p:nvSpPr>
          <p:cNvPr id="4" name="页脚占位符 3"/>
          <p:cNvSpPr>
            <a:spLocks noGrp="1"/>
          </p:cNvSpPr>
          <p:nvPr>
            <p:ph type="ftr" sz="quarter" idx="10"/>
          </p:nvPr>
        </p:nvSpPr>
        <p:spPr>
          <a:xfrm>
            <a:off x="366713" y="6528929"/>
            <a:ext cx="7205662" cy="476250"/>
          </a:xfrm>
        </p:spPr>
        <p:txBody>
          <a:bodyPr/>
          <a:lstStyle/>
          <a:p>
            <a:pPr>
              <a:defRPr/>
            </a:pPr>
            <a:r>
              <a:rPr lang="zh-CN" altLang="en-US" dirty="0" smtClean="0"/>
              <a:t>USTC</a:t>
            </a:r>
            <a:r>
              <a:rPr lang="en-US" altLang="zh-CN" dirty="0" smtClean="0"/>
              <a:t>-</a:t>
            </a:r>
            <a:r>
              <a:rPr lang="zh-CN" altLang="en-US" dirty="0" smtClean="0"/>
              <a:t>21000201-OPERATING SYSTEMS; FALL 201</a:t>
            </a:r>
            <a:r>
              <a:rPr lang="en-US" altLang="zh-CN" dirty="0" smtClean="0"/>
              <a:t>5</a:t>
            </a:r>
            <a:endParaRPr lang="en-US" altLang="zh-CN" dirty="0"/>
          </a:p>
        </p:txBody>
      </p:sp>
      <p:sp>
        <p:nvSpPr>
          <p:cNvPr id="5" name="灯片编号占位符 4"/>
          <p:cNvSpPr>
            <a:spLocks noGrp="1"/>
          </p:cNvSpPr>
          <p:nvPr>
            <p:ph type="sldNum" sz="quarter" idx="11"/>
          </p:nvPr>
        </p:nvSpPr>
        <p:spPr>
          <a:xfrm>
            <a:off x="8127313" y="6513054"/>
            <a:ext cx="922337" cy="476250"/>
          </a:xfrm>
        </p:spPr>
        <p:txBody>
          <a:bodyPr/>
          <a:lstStyle/>
          <a:p>
            <a:pPr>
              <a:defRPr/>
            </a:pPr>
            <a:fld id="{2A5F4D79-7E66-4EF1-850E-A256F3AB9092}" type="slidenum">
              <a:rPr lang="zh-CN" altLang="en-US" smtClean="0"/>
              <a:pPr>
                <a:defRPr/>
              </a:pPr>
              <a:t>29</a:t>
            </a:fld>
            <a:endParaRPr lang="en-US" altLang="zh-C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blinds(horizontal)">
                                      <p:cBhvr>
                                        <p:cTn id="10" dur="500"/>
                                        <p:tgtEl>
                                          <p:spTgt spid="7"/>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blinds(horizontal)">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5"/>
          <p:cNvSpPr>
            <a:spLocks noGrp="1" noChangeArrowheads="1"/>
          </p:cNvSpPr>
          <p:nvPr>
            <p:ph type="ftr" sz="quarter" idx="10"/>
          </p:nvPr>
        </p:nvSpPr>
        <p:spPr>
          <a:noFill/>
        </p:spPr>
        <p:txBody>
          <a:bodyPr/>
          <a:lstStyle/>
          <a:p>
            <a:r>
              <a:rPr lang="zh-CN" altLang="en-US" dirty="0" smtClean="0">
                <a:latin typeface="Arial" pitchFamily="34" charset="0"/>
              </a:rPr>
              <a:t>USTC</a:t>
            </a:r>
            <a:r>
              <a:rPr lang="en-US" altLang="zh-CN" dirty="0" smtClean="0">
                <a:latin typeface="Arial" pitchFamily="34" charset="0"/>
              </a:rPr>
              <a:t>-</a:t>
            </a:r>
            <a:r>
              <a:rPr lang="zh-CN" altLang="en-US" dirty="0" smtClean="0">
                <a:latin typeface="Arial" pitchFamily="34" charset="0"/>
              </a:rPr>
              <a:t>21000201-OPERATING SYSTEMS; </a:t>
            </a:r>
            <a:r>
              <a:rPr lang="de-DE" altLang="zh-CN" dirty="0" smtClean="0">
                <a:latin typeface="Arial" pitchFamily="34" charset="0"/>
              </a:rPr>
              <a:t>FALL 2016; INSTRUCTOR: LINGBO WEI</a:t>
            </a:r>
            <a:endParaRPr lang="en-US" altLang="zh-CN" dirty="0" smtClean="0">
              <a:latin typeface="Arial" pitchFamily="34" charset="0"/>
            </a:endParaRPr>
          </a:p>
        </p:txBody>
      </p:sp>
      <p:sp>
        <p:nvSpPr>
          <p:cNvPr id="3075" name="Rectangle 6"/>
          <p:cNvSpPr>
            <a:spLocks noGrp="1" noChangeArrowheads="1"/>
          </p:cNvSpPr>
          <p:nvPr>
            <p:ph type="sldNum" sz="quarter" idx="11"/>
          </p:nvPr>
        </p:nvSpPr>
        <p:spPr>
          <a:noFill/>
        </p:spPr>
        <p:txBody>
          <a:bodyPr/>
          <a:lstStyle/>
          <a:p>
            <a:fld id="{C6CF084C-5602-4064-9685-76A2A83A3E21}" type="slidenum">
              <a:rPr lang="zh-CN" altLang="en-US" smtClean="0">
                <a:latin typeface="Arial" pitchFamily="34" charset="0"/>
              </a:rPr>
              <a:pPr/>
              <a:t>3</a:t>
            </a:fld>
            <a:endParaRPr lang="en-US" altLang="zh-CN" smtClean="0">
              <a:latin typeface="Arial" pitchFamily="34" charset="0"/>
            </a:endParaRPr>
          </a:p>
        </p:txBody>
      </p:sp>
      <p:sp>
        <p:nvSpPr>
          <p:cNvPr id="3076" name="Rectangle 2"/>
          <p:cNvSpPr>
            <a:spLocks noGrp="1" noChangeArrowheads="1"/>
          </p:cNvSpPr>
          <p:nvPr>
            <p:ph type="title"/>
          </p:nvPr>
        </p:nvSpPr>
        <p:spPr/>
        <p:txBody>
          <a:bodyPr/>
          <a:lstStyle/>
          <a:p>
            <a:r>
              <a:rPr lang="en-US" altLang="zh-CN" dirty="0" smtClean="0">
                <a:ea typeface="宋体" pitchFamily="2" charset="-122"/>
              </a:rPr>
              <a:t>Part 3: I/O Management</a:t>
            </a:r>
            <a:endParaRPr lang="zh-CN" altLang="en-US" dirty="0" smtClean="0">
              <a:ea typeface="宋体" pitchFamily="2" charset="-122"/>
            </a:endParaRPr>
          </a:p>
        </p:txBody>
      </p:sp>
      <p:sp>
        <p:nvSpPr>
          <p:cNvPr id="3077" name="Rectangle 3"/>
          <p:cNvSpPr>
            <a:spLocks noGrp="1" noChangeArrowheads="1"/>
          </p:cNvSpPr>
          <p:nvPr>
            <p:ph type="body" idx="1"/>
          </p:nvPr>
        </p:nvSpPr>
        <p:spPr>
          <a:xfrm>
            <a:off x="457200" y="1471613"/>
            <a:ext cx="8204200" cy="4641850"/>
          </a:xfrm>
        </p:spPr>
        <p:txBody>
          <a:bodyPr/>
          <a:lstStyle/>
          <a:p>
            <a:r>
              <a:rPr lang="en-US" altLang="zh-CN" u="sng" dirty="0" smtClean="0">
                <a:solidFill>
                  <a:srgbClr val="993300"/>
                </a:solidFill>
                <a:ea typeface="宋体" pitchFamily="2" charset="-122"/>
              </a:rPr>
              <a:t>Overview of the OS Role in I/O</a:t>
            </a:r>
          </a:p>
          <a:p>
            <a:r>
              <a:rPr lang="en-US" altLang="zh-CN" dirty="0" smtClean="0">
                <a:solidFill>
                  <a:schemeClr val="bg2">
                    <a:lumMod val="60000"/>
                    <a:lumOff val="40000"/>
                  </a:schemeClr>
                </a:solidFill>
                <a:ea typeface="宋体" pitchFamily="2" charset="-122"/>
              </a:rPr>
              <a:t>Principles of I/O Hardware</a:t>
            </a:r>
          </a:p>
          <a:p>
            <a:r>
              <a:rPr lang="en-US" altLang="zh-CN" dirty="0" smtClean="0">
                <a:solidFill>
                  <a:schemeClr val="bg2">
                    <a:lumMod val="60000"/>
                    <a:lumOff val="40000"/>
                  </a:schemeClr>
                </a:solidFill>
                <a:ea typeface="宋体" pitchFamily="2" charset="-122"/>
              </a:rPr>
              <a:t>CPU-I/O Communication Techniques</a:t>
            </a:r>
          </a:p>
          <a:p>
            <a:r>
              <a:rPr lang="en-US" altLang="zh-CN" dirty="0" smtClean="0">
                <a:solidFill>
                  <a:schemeClr val="bg2">
                    <a:lumMod val="60000"/>
                    <a:lumOff val="40000"/>
                  </a:schemeClr>
                </a:solidFill>
                <a:ea typeface="宋体" pitchFamily="2" charset="-122"/>
              </a:rPr>
              <a:t>Buffering Strategies</a:t>
            </a:r>
          </a:p>
          <a:p>
            <a:r>
              <a:rPr lang="en-US" altLang="zh-CN" dirty="0" smtClean="0">
                <a:solidFill>
                  <a:schemeClr val="bg2">
                    <a:lumMod val="60000"/>
                    <a:lumOff val="40000"/>
                  </a:schemeClr>
                </a:solidFill>
                <a:ea typeface="宋体" pitchFamily="2" charset="-122"/>
              </a:rPr>
              <a:t>I/O Software Layers</a:t>
            </a:r>
          </a:p>
          <a:p>
            <a:r>
              <a:rPr lang="en-US" altLang="zh-CN" dirty="0" smtClean="0">
                <a:solidFill>
                  <a:schemeClr val="bg2">
                    <a:lumMod val="60000"/>
                    <a:lumOff val="40000"/>
                  </a:schemeClr>
                </a:solidFill>
                <a:ea typeface="宋体" pitchFamily="2" charset="-122"/>
              </a:rPr>
              <a:t>Magnetic Disk I/O</a:t>
            </a: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混合模式</a:t>
            </a:r>
            <a:endParaRPr lang="zh-CN" altLang="en-US" dirty="0"/>
          </a:p>
        </p:txBody>
      </p:sp>
      <p:sp>
        <p:nvSpPr>
          <p:cNvPr id="3" name="内容占位符 2"/>
          <p:cNvSpPr>
            <a:spLocks noGrp="1"/>
          </p:cNvSpPr>
          <p:nvPr>
            <p:ph idx="1"/>
          </p:nvPr>
        </p:nvSpPr>
        <p:spPr>
          <a:xfrm>
            <a:off x="457200" y="1355501"/>
            <a:ext cx="8229600" cy="850669"/>
          </a:xfrm>
        </p:spPr>
        <p:txBody>
          <a:bodyPr/>
          <a:lstStyle/>
          <a:p>
            <a:r>
              <a:rPr lang="zh-CN" altLang="en-US" sz="2400" b="1" dirty="0" smtClean="0"/>
              <a:t>混合模式具有内存映射</a:t>
            </a:r>
            <a:r>
              <a:rPr lang="en-US" altLang="zh-CN" sz="2400" b="1" dirty="0" smtClean="0"/>
              <a:t>I/O</a:t>
            </a:r>
            <a:r>
              <a:rPr lang="zh-CN" altLang="en-US" sz="2400" b="1" dirty="0" smtClean="0"/>
              <a:t>的数据缓冲区，而控制寄存器则具有单独的</a:t>
            </a:r>
            <a:r>
              <a:rPr lang="en-US" altLang="zh-CN" sz="2400" b="1" dirty="0" smtClean="0"/>
              <a:t>I/O</a:t>
            </a:r>
            <a:r>
              <a:rPr lang="zh-CN" altLang="en-US" sz="2400" b="1" dirty="0" smtClean="0"/>
              <a:t>端口</a:t>
            </a:r>
            <a:endParaRPr lang="zh-CN" altLang="en-US" sz="2400" b="1" dirty="0"/>
          </a:p>
        </p:txBody>
      </p:sp>
      <p:sp>
        <p:nvSpPr>
          <p:cNvPr id="4" name="页脚占位符 3"/>
          <p:cNvSpPr>
            <a:spLocks noGrp="1"/>
          </p:cNvSpPr>
          <p:nvPr>
            <p:ph type="ftr" sz="quarter" idx="10"/>
          </p:nvPr>
        </p:nvSpPr>
        <p:spPr/>
        <p:txBody>
          <a:bodyPr/>
          <a:lstStyle/>
          <a:p>
            <a:pPr>
              <a:defRPr/>
            </a:pPr>
            <a:r>
              <a:rPr lang="zh-CN" altLang="en-US" dirty="0" smtClean="0"/>
              <a:t>USTC</a:t>
            </a:r>
            <a:r>
              <a:rPr lang="en-US" altLang="zh-CN" dirty="0" smtClean="0"/>
              <a:t>-</a:t>
            </a:r>
            <a:r>
              <a:rPr lang="zh-CN" altLang="en-US" dirty="0" smtClean="0"/>
              <a:t>21000201-OPERATING SYSTEMS; </a:t>
            </a:r>
            <a:r>
              <a:rPr lang="de-DE" altLang="zh-CN" dirty="0" smtClean="0"/>
              <a:t>FALL 2016; INSTRUCTOR: LINGBO WEI</a:t>
            </a:r>
            <a:endParaRPr lang="en-US" altLang="zh-CN" dirty="0"/>
          </a:p>
        </p:txBody>
      </p:sp>
      <p:sp>
        <p:nvSpPr>
          <p:cNvPr id="5" name="灯片编号占位符 4"/>
          <p:cNvSpPr>
            <a:spLocks noGrp="1"/>
          </p:cNvSpPr>
          <p:nvPr>
            <p:ph type="sldNum" sz="quarter" idx="11"/>
          </p:nvPr>
        </p:nvSpPr>
        <p:spPr/>
        <p:txBody>
          <a:bodyPr/>
          <a:lstStyle/>
          <a:p>
            <a:pPr>
              <a:defRPr/>
            </a:pPr>
            <a:fld id="{2A5F4D79-7E66-4EF1-850E-A256F3AB9092}" type="slidenum">
              <a:rPr lang="zh-CN" altLang="en-US" smtClean="0"/>
              <a:pPr>
                <a:defRPr/>
              </a:pPr>
              <a:t>30</a:t>
            </a:fld>
            <a:endParaRPr lang="en-US" altLang="zh-CN"/>
          </a:p>
        </p:txBody>
      </p:sp>
      <p:pic>
        <p:nvPicPr>
          <p:cNvPr id="6" name="Picture 2"/>
          <p:cNvPicPr>
            <a:picLocks noChangeAspect="1" noChangeArrowheads="1"/>
          </p:cNvPicPr>
          <p:nvPr/>
        </p:nvPicPr>
        <p:blipFill>
          <a:blip r:embed="rId2" cstate="print"/>
          <a:srcRect/>
          <a:stretch>
            <a:fillRect/>
          </a:stretch>
        </p:blipFill>
        <p:spPr bwMode="auto">
          <a:xfrm>
            <a:off x="300249" y="2342747"/>
            <a:ext cx="8302430" cy="2853364"/>
          </a:xfrm>
          <a:prstGeom prst="rect">
            <a:avLst/>
          </a:prstGeom>
          <a:noFill/>
          <a:ln w="9525">
            <a:noFill/>
            <a:miter lim="800000"/>
            <a:headEnd/>
            <a:tailEnd/>
          </a:ln>
        </p:spPr>
      </p:pic>
      <p:sp>
        <p:nvSpPr>
          <p:cNvPr id="7" name="矩形 6"/>
          <p:cNvSpPr/>
          <p:nvPr/>
        </p:nvSpPr>
        <p:spPr>
          <a:xfrm>
            <a:off x="894271" y="5232789"/>
            <a:ext cx="2066644" cy="646331"/>
          </a:xfrm>
          <a:prstGeom prst="rect">
            <a:avLst/>
          </a:prstGeom>
        </p:spPr>
        <p:txBody>
          <a:bodyPr wrap="square">
            <a:spAutoFit/>
          </a:bodyPr>
          <a:lstStyle/>
          <a:p>
            <a:pPr algn="ctr"/>
            <a:r>
              <a:rPr lang="zh-CN" altLang="en-US" b="1" dirty="0" smtClean="0"/>
              <a:t>独立于内存的</a:t>
            </a:r>
            <a:r>
              <a:rPr lang="en-US" altLang="zh-CN" b="1" dirty="0" smtClean="0"/>
              <a:t>I/O</a:t>
            </a:r>
            <a:r>
              <a:rPr lang="zh-CN" altLang="en-US" b="1" dirty="0" smtClean="0"/>
              <a:t>地址空间模式</a:t>
            </a:r>
            <a:endParaRPr lang="zh-CN" altLang="en-US" b="1" dirty="0"/>
          </a:p>
        </p:txBody>
      </p:sp>
      <p:sp>
        <p:nvSpPr>
          <p:cNvPr id="8" name="矩形 7"/>
          <p:cNvSpPr/>
          <p:nvPr/>
        </p:nvSpPr>
        <p:spPr>
          <a:xfrm>
            <a:off x="3522749" y="5247303"/>
            <a:ext cx="2370048" cy="646331"/>
          </a:xfrm>
          <a:prstGeom prst="rect">
            <a:avLst/>
          </a:prstGeom>
        </p:spPr>
        <p:txBody>
          <a:bodyPr wrap="square">
            <a:spAutoFit/>
          </a:bodyPr>
          <a:lstStyle/>
          <a:p>
            <a:pPr algn="ctr"/>
            <a:r>
              <a:rPr lang="zh-CN" altLang="en-US" b="1" dirty="0" smtClean="0"/>
              <a:t>映射到主存空间的</a:t>
            </a:r>
            <a:r>
              <a:rPr lang="en-US" altLang="zh-CN" b="1" dirty="0" smtClean="0"/>
              <a:t>I/O</a:t>
            </a:r>
            <a:r>
              <a:rPr lang="zh-CN" altLang="en-US" b="1" dirty="0" smtClean="0"/>
              <a:t>地址空间模式</a:t>
            </a:r>
            <a:endParaRPr lang="zh-CN" altLang="en-US" b="1" dirty="0"/>
          </a:p>
        </p:txBody>
      </p:sp>
      <p:sp>
        <p:nvSpPr>
          <p:cNvPr id="9" name="矩形 8"/>
          <p:cNvSpPr/>
          <p:nvPr/>
        </p:nvSpPr>
        <p:spPr>
          <a:xfrm>
            <a:off x="6790230" y="5261818"/>
            <a:ext cx="1107996" cy="369332"/>
          </a:xfrm>
          <a:prstGeom prst="rect">
            <a:avLst/>
          </a:prstGeom>
        </p:spPr>
        <p:txBody>
          <a:bodyPr wrap="none">
            <a:spAutoFit/>
          </a:bodyPr>
          <a:lstStyle/>
          <a:p>
            <a:r>
              <a:rPr lang="zh-CN" altLang="en-US" b="1" dirty="0" smtClean="0">
                <a:solidFill>
                  <a:srgbClr val="FF0000"/>
                </a:solidFill>
              </a:rPr>
              <a:t>混合模式</a:t>
            </a:r>
            <a:endParaRPr lang="zh-CN" altLang="en-US" b="1" dirty="0">
              <a:solidFill>
                <a:srgbClr val="FF0000"/>
              </a:solidFill>
            </a:endParaRPr>
          </a:p>
        </p:txBody>
      </p:sp>
      <p:sp>
        <p:nvSpPr>
          <p:cNvPr id="10" name="矩形 9"/>
          <p:cNvSpPr/>
          <p:nvPr/>
        </p:nvSpPr>
        <p:spPr>
          <a:xfrm>
            <a:off x="4800141" y="1393371"/>
            <a:ext cx="1538515" cy="4064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8" name="直接连接符 17"/>
          <p:cNvCxnSpPr>
            <a:stCxn id="10" idx="2"/>
          </p:cNvCxnSpPr>
          <p:nvPr/>
        </p:nvCxnSpPr>
        <p:spPr>
          <a:xfrm rot="16200000" flipH="1">
            <a:off x="5015704" y="2353465"/>
            <a:ext cx="1114879" cy="7489"/>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p:nvPr/>
        </p:nvCxnSpPr>
        <p:spPr>
          <a:xfrm flipV="1">
            <a:off x="5572125" y="2889932"/>
            <a:ext cx="1046389" cy="5668"/>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6943316" y="1398135"/>
            <a:ext cx="1538515" cy="4064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8" name="直接箭头连接符 27"/>
          <p:cNvCxnSpPr/>
          <p:nvPr/>
        </p:nvCxnSpPr>
        <p:spPr>
          <a:xfrm rot="16200000" flipH="1">
            <a:off x="6615113" y="3128962"/>
            <a:ext cx="2657475" cy="1905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171450"/>
            <a:ext cx="9144000" cy="1143000"/>
          </a:xfrm>
        </p:spPr>
        <p:txBody>
          <a:bodyPr/>
          <a:lstStyle/>
          <a:p>
            <a:r>
              <a:rPr lang="en-US" altLang="zh-CN" sz="3400" dirty="0" smtClean="0"/>
              <a:t>I/O</a:t>
            </a:r>
            <a:r>
              <a:rPr lang="zh-CN" altLang="en-US" sz="3400" dirty="0" smtClean="0"/>
              <a:t>控制方式</a:t>
            </a:r>
            <a:endParaRPr lang="zh-CN" altLang="en-US" sz="3400" dirty="0"/>
          </a:p>
        </p:txBody>
      </p:sp>
      <p:sp>
        <p:nvSpPr>
          <p:cNvPr id="3" name="内容占位符 2"/>
          <p:cNvSpPr>
            <a:spLocks noGrp="1"/>
          </p:cNvSpPr>
          <p:nvPr>
            <p:ph idx="1"/>
          </p:nvPr>
        </p:nvSpPr>
        <p:spPr>
          <a:xfrm>
            <a:off x="457200" y="1195847"/>
            <a:ext cx="8229600" cy="4641850"/>
          </a:xfrm>
        </p:spPr>
        <p:txBody>
          <a:bodyPr/>
          <a:lstStyle/>
          <a:p>
            <a:r>
              <a:rPr lang="en-US" altLang="zh-CN" dirty="0" smtClean="0"/>
              <a:t>Three communication schemes between CPU and I/O controller</a:t>
            </a:r>
          </a:p>
          <a:p>
            <a:pPr lvl="1"/>
            <a:r>
              <a:rPr lang="en-US" altLang="zh-CN" dirty="0" smtClean="0">
                <a:solidFill>
                  <a:srgbClr val="006600"/>
                </a:solidFill>
              </a:rPr>
              <a:t>Programmed I/O</a:t>
            </a:r>
            <a:r>
              <a:rPr lang="zh-CN" altLang="en-US" dirty="0" smtClean="0">
                <a:solidFill>
                  <a:srgbClr val="006600"/>
                </a:solidFill>
              </a:rPr>
              <a:t>：可编程</a:t>
            </a:r>
            <a:r>
              <a:rPr lang="en-US" altLang="zh-CN" dirty="0" smtClean="0">
                <a:solidFill>
                  <a:srgbClr val="006600"/>
                </a:solidFill>
              </a:rPr>
              <a:t>I/O</a:t>
            </a:r>
          </a:p>
          <a:p>
            <a:pPr lvl="2"/>
            <a:r>
              <a:rPr lang="zh-CN" altLang="en-US" sz="2000" dirty="0"/>
              <a:t>由</a:t>
            </a:r>
            <a:r>
              <a:rPr lang="en-US" altLang="zh-CN" sz="2000" dirty="0"/>
              <a:t>CPU</a:t>
            </a:r>
            <a:r>
              <a:rPr lang="zh-CN" altLang="en-US" sz="2000" dirty="0"/>
              <a:t>代表进程给</a:t>
            </a:r>
            <a:r>
              <a:rPr lang="en-US" altLang="zh-CN" sz="2000" dirty="0"/>
              <a:t>I/O</a:t>
            </a:r>
            <a:r>
              <a:rPr lang="zh-CN" altLang="en-US" sz="2000" dirty="0"/>
              <a:t>模块发</a:t>
            </a:r>
            <a:r>
              <a:rPr lang="en-US" altLang="zh-CN" sz="2000" dirty="0"/>
              <a:t>I/O</a:t>
            </a:r>
            <a:r>
              <a:rPr lang="zh-CN" altLang="en-US" sz="2000" dirty="0"/>
              <a:t>命令，进程进入忙等待，直到操作完成才继续</a:t>
            </a:r>
            <a:r>
              <a:rPr lang="zh-CN" altLang="en-US" sz="2000" dirty="0" smtClean="0"/>
              <a:t>执行</a:t>
            </a:r>
            <a:endParaRPr lang="en-US" altLang="zh-CN" sz="2000" dirty="0" smtClean="0"/>
          </a:p>
          <a:p>
            <a:pPr lvl="1"/>
            <a:r>
              <a:rPr lang="en-US" altLang="zh-CN" dirty="0" smtClean="0">
                <a:solidFill>
                  <a:srgbClr val="006600"/>
                </a:solidFill>
              </a:rPr>
              <a:t>Interrupt-driven I/O</a:t>
            </a:r>
            <a:r>
              <a:rPr lang="zh-CN" altLang="en-US" dirty="0" smtClean="0">
                <a:solidFill>
                  <a:srgbClr val="006600"/>
                </a:solidFill>
              </a:rPr>
              <a:t>：中断</a:t>
            </a:r>
            <a:r>
              <a:rPr lang="en-US" altLang="zh-CN" dirty="0" smtClean="0">
                <a:solidFill>
                  <a:srgbClr val="006600"/>
                </a:solidFill>
              </a:rPr>
              <a:t>I/O</a:t>
            </a:r>
          </a:p>
          <a:p>
            <a:pPr lvl="2"/>
            <a:r>
              <a:rPr lang="zh-CN" altLang="en-US" sz="2000" dirty="0" smtClean="0"/>
              <a:t>为了减少设备驱动程序不断地询问控制器状态寄存器的开销，</a:t>
            </a:r>
            <a:r>
              <a:rPr lang="en-US" altLang="zh-CN" sz="2000" dirty="0"/>
              <a:t>I/O</a:t>
            </a:r>
            <a:r>
              <a:rPr lang="zh-CN" altLang="en-US" sz="2000" dirty="0"/>
              <a:t>操作结束后，由设备控制器主动通知设备驱动程序</a:t>
            </a:r>
            <a:endParaRPr lang="en-US" altLang="zh-CN" sz="2000" dirty="0" smtClean="0"/>
          </a:p>
          <a:p>
            <a:pPr lvl="1"/>
            <a:r>
              <a:rPr lang="en-US" altLang="zh-CN" dirty="0" smtClean="0">
                <a:solidFill>
                  <a:srgbClr val="006600"/>
                </a:solidFill>
              </a:rPr>
              <a:t>Direct Memory Access (DMA)</a:t>
            </a:r>
            <a:r>
              <a:rPr lang="zh-CN" altLang="en-US" dirty="0" smtClean="0">
                <a:solidFill>
                  <a:srgbClr val="006600"/>
                </a:solidFill>
              </a:rPr>
              <a:t>：直接存储器访问</a:t>
            </a:r>
            <a:endParaRPr lang="en-US" altLang="zh-CN" dirty="0" smtClean="0">
              <a:solidFill>
                <a:srgbClr val="006600"/>
              </a:solidFill>
            </a:endParaRPr>
          </a:p>
          <a:p>
            <a:pPr lvl="2"/>
            <a:r>
              <a:rPr lang="zh-CN" altLang="en-US" sz="2000" dirty="0" smtClean="0"/>
              <a:t>一个</a:t>
            </a:r>
            <a:r>
              <a:rPr lang="en-US" altLang="zh-CN" sz="2000" dirty="0" smtClean="0"/>
              <a:t>DMA</a:t>
            </a:r>
            <a:r>
              <a:rPr lang="zh-CN" altLang="en-US" sz="2000" dirty="0" smtClean="0"/>
              <a:t>模块控制内存和</a:t>
            </a:r>
            <a:r>
              <a:rPr lang="en-US" altLang="zh-CN" sz="2000" dirty="0" smtClean="0"/>
              <a:t>I/O</a:t>
            </a:r>
            <a:r>
              <a:rPr lang="zh-CN" altLang="en-US" sz="2000" dirty="0" smtClean="0"/>
              <a:t>模块之间的数据交换。为了传送数据，</a:t>
            </a:r>
            <a:r>
              <a:rPr lang="en-US" altLang="zh-CN" sz="2000" dirty="0" smtClean="0"/>
              <a:t>CPU</a:t>
            </a:r>
            <a:r>
              <a:rPr lang="zh-CN" altLang="en-US" sz="2000" dirty="0" smtClean="0"/>
              <a:t>给模块发送请求，当数据传输结束之后，它才被中断。</a:t>
            </a:r>
            <a:endParaRPr lang="zh-CN" altLang="en-US" sz="2000" dirty="0"/>
          </a:p>
        </p:txBody>
      </p:sp>
      <p:sp>
        <p:nvSpPr>
          <p:cNvPr id="4" name="页脚占位符 3"/>
          <p:cNvSpPr>
            <a:spLocks noGrp="1"/>
          </p:cNvSpPr>
          <p:nvPr>
            <p:ph type="ftr" sz="quarter" idx="10"/>
          </p:nvPr>
        </p:nvSpPr>
        <p:spPr/>
        <p:txBody>
          <a:bodyPr/>
          <a:lstStyle/>
          <a:p>
            <a:pPr>
              <a:defRPr/>
            </a:pPr>
            <a:r>
              <a:rPr lang="zh-CN" altLang="en-US" dirty="0" smtClean="0"/>
              <a:t>USTC</a:t>
            </a:r>
            <a:r>
              <a:rPr lang="en-US" altLang="zh-CN" dirty="0" smtClean="0"/>
              <a:t>-</a:t>
            </a:r>
            <a:r>
              <a:rPr lang="zh-CN" altLang="en-US" dirty="0" smtClean="0"/>
              <a:t>21000201-OPERATING SYSTEMS; </a:t>
            </a:r>
            <a:r>
              <a:rPr lang="de-DE" altLang="zh-CN" dirty="0" smtClean="0"/>
              <a:t>FALL 2016; INSTRUCTOR: LINGBO WEI</a:t>
            </a:r>
            <a:endParaRPr lang="en-US" altLang="zh-CN" dirty="0"/>
          </a:p>
        </p:txBody>
      </p:sp>
      <p:sp>
        <p:nvSpPr>
          <p:cNvPr id="5" name="灯片编号占位符 4"/>
          <p:cNvSpPr>
            <a:spLocks noGrp="1"/>
          </p:cNvSpPr>
          <p:nvPr>
            <p:ph type="sldNum" sz="quarter" idx="11"/>
          </p:nvPr>
        </p:nvSpPr>
        <p:spPr/>
        <p:txBody>
          <a:bodyPr/>
          <a:lstStyle/>
          <a:p>
            <a:pPr>
              <a:defRPr/>
            </a:pPr>
            <a:fld id="{2A5F4D79-7E66-4EF1-850E-A256F3AB9092}" type="slidenum">
              <a:rPr lang="zh-CN" altLang="en-US" smtClean="0"/>
              <a:pPr>
                <a:defRPr/>
              </a:pPr>
              <a:t>31</a:t>
            </a:fld>
            <a:endParaRPr lang="en-US" altLang="zh-CN"/>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可编程</a:t>
            </a:r>
            <a:r>
              <a:rPr lang="en-US" altLang="zh-CN" dirty="0" smtClean="0"/>
              <a:t> I/O</a:t>
            </a:r>
            <a:endParaRPr lang="zh-CN" altLang="en-US" dirty="0"/>
          </a:p>
        </p:txBody>
      </p:sp>
      <p:sp>
        <p:nvSpPr>
          <p:cNvPr id="3" name="内容占位符 2"/>
          <p:cNvSpPr>
            <a:spLocks noGrp="1"/>
          </p:cNvSpPr>
          <p:nvPr>
            <p:ph idx="1"/>
          </p:nvPr>
        </p:nvSpPr>
        <p:spPr>
          <a:xfrm>
            <a:off x="457200" y="1311959"/>
            <a:ext cx="5261429" cy="4641850"/>
          </a:xfrm>
        </p:spPr>
        <p:txBody>
          <a:bodyPr/>
          <a:lstStyle/>
          <a:p>
            <a:r>
              <a:rPr lang="en-US" altLang="zh-CN" sz="2400" dirty="0" smtClean="0"/>
              <a:t>CPU</a:t>
            </a:r>
            <a:r>
              <a:rPr lang="zh-CN" altLang="en-US" sz="2400" dirty="0" smtClean="0"/>
              <a:t>代表进程给</a:t>
            </a:r>
            <a:r>
              <a:rPr lang="en-US" altLang="zh-CN" sz="2400" dirty="0" smtClean="0"/>
              <a:t>I/O</a:t>
            </a:r>
            <a:r>
              <a:rPr lang="zh-CN" altLang="en-US" sz="2400" dirty="0" smtClean="0"/>
              <a:t>模块发送一个</a:t>
            </a:r>
            <a:r>
              <a:rPr lang="en-US" altLang="zh-CN" sz="2400" dirty="0" smtClean="0"/>
              <a:t>I/O</a:t>
            </a:r>
            <a:r>
              <a:rPr lang="zh-CN" altLang="en-US" sz="2400" dirty="0" smtClean="0"/>
              <a:t>命令</a:t>
            </a:r>
            <a:endParaRPr lang="en-US" altLang="zh-CN" sz="2400" dirty="0" smtClean="0"/>
          </a:p>
          <a:p>
            <a:r>
              <a:rPr lang="zh-CN" altLang="en-US" sz="2400" dirty="0" smtClean="0"/>
              <a:t>这时</a:t>
            </a:r>
            <a:r>
              <a:rPr lang="en-US" altLang="zh-CN" sz="2400" dirty="0" smtClean="0"/>
              <a:t>CPU</a:t>
            </a:r>
            <a:r>
              <a:rPr lang="zh-CN" altLang="en-US" sz="2400" dirty="0" smtClean="0"/>
              <a:t>（即当前进程）进入忙等待，直到</a:t>
            </a:r>
            <a:r>
              <a:rPr lang="en-US" altLang="zh-CN" sz="2400" dirty="0" smtClean="0"/>
              <a:t>I/O</a:t>
            </a:r>
            <a:r>
              <a:rPr lang="zh-CN" altLang="en-US" sz="2400" dirty="0" smtClean="0"/>
              <a:t>操作完成才可进行</a:t>
            </a:r>
            <a:endParaRPr lang="en-US" altLang="zh-CN" sz="2400" dirty="0" smtClean="0"/>
          </a:p>
          <a:p>
            <a:r>
              <a:rPr lang="zh-CN" altLang="en-US" sz="2400" dirty="0"/>
              <a:t>忙等待、轮回</a:t>
            </a:r>
            <a:endParaRPr lang="en-US" altLang="zh-CN" sz="2400" dirty="0" smtClean="0"/>
          </a:p>
          <a:p>
            <a:endParaRPr lang="zh-CN" altLang="en-US" sz="2400" dirty="0"/>
          </a:p>
        </p:txBody>
      </p:sp>
      <p:sp>
        <p:nvSpPr>
          <p:cNvPr id="4" name="页脚占位符 3"/>
          <p:cNvSpPr>
            <a:spLocks noGrp="1"/>
          </p:cNvSpPr>
          <p:nvPr>
            <p:ph type="ftr" sz="quarter" idx="10"/>
          </p:nvPr>
        </p:nvSpPr>
        <p:spPr>
          <a:xfrm>
            <a:off x="366713" y="6383789"/>
            <a:ext cx="7205662" cy="476250"/>
          </a:xfrm>
        </p:spPr>
        <p:txBody>
          <a:bodyPr/>
          <a:lstStyle/>
          <a:p>
            <a:pPr>
              <a:defRPr/>
            </a:pPr>
            <a:r>
              <a:rPr lang="zh-CN" altLang="en-US" dirty="0" smtClean="0"/>
              <a:t>USTC</a:t>
            </a:r>
            <a:r>
              <a:rPr lang="en-US" altLang="zh-CN" dirty="0" smtClean="0"/>
              <a:t>-</a:t>
            </a:r>
            <a:r>
              <a:rPr lang="zh-CN" altLang="en-US" dirty="0" smtClean="0"/>
              <a:t>21000201-OPERATING SYSTEMS; FALL 201</a:t>
            </a:r>
            <a:r>
              <a:rPr lang="en-US" altLang="zh-CN" dirty="0" smtClean="0"/>
              <a:t>5</a:t>
            </a:r>
            <a:endParaRPr lang="en-US" altLang="zh-CN" dirty="0"/>
          </a:p>
        </p:txBody>
      </p:sp>
      <p:pic>
        <p:nvPicPr>
          <p:cNvPr id="40962" name="Picture 2"/>
          <p:cNvPicPr>
            <a:picLocks noChangeAspect="1" noChangeArrowheads="1"/>
          </p:cNvPicPr>
          <p:nvPr/>
        </p:nvPicPr>
        <p:blipFill>
          <a:blip r:embed="rId2" cstate="print"/>
          <a:srcRect/>
          <a:stretch>
            <a:fillRect/>
          </a:stretch>
        </p:blipFill>
        <p:spPr bwMode="auto">
          <a:xfrm>
            <a:off x="5834742" y="1118792"/>
            <a:ext cx="3144706" cy="5666637"/>
          </a:xfrm>
          <a:prstGeom prst="rect">
            <a:avLst/>
          </a:prstGeom>
          <a:noFill/>
          <a:ln w="9525">
            <a:noFill/>
            <a:miter lim="800000"/>
            <a:headEnd/>
            <a:tailEnd/>
          </a:ln>
          <a:effectLst/>
        </p:spPr>
      </p:pic>
      <p:sp>
        <p:nvSpPr>
          <p:cNvPr id="5" name="灯片编号占位符 4"/>
          <p:cNvSpPr>
            <a:spLocks noGrp="1"/>
          </p:cNvSpPr>
          <p:nvPr>
            <p:ph type="sldNum" sz="quarter" idx="11"/>
          </p:nvPr>
        </p:nvSpPr>
        <p:spPr>
          <a:xfrm>
            <a:off x="8199883" y="6367914"/>
            <a:ext cx="922337" cy="476250"/>
          </a:xfrm>
        </p:spPr>
        <p:txBody>
          <a:bodyPr/>
          <a:lstStyle/>
          <a:p>
            <a:pPr>
              <a:defRPr/>
            </a:pPr>
            <a:fld id="{2A5F4D79-7E66-4EF1-850E-A256F3AB9092}" type="slidenum">
              <a:rPr lang="zh-CN" altLang="en-US" smtClean="0"/>
              <a:pPr>
                <a:defRPr/>
              </a:pPr>
              <a:t>32</a:t>
            </a:fld>
            <a:endParaRPr lang="en-US" altLang="zh-CN" dirty="0"/>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en-US" altLang="zh-CN" dirty="0" smtClean="0"/>
              <a:t>         </a:t>
            </a:r>
            <a:r>
              <a:rPr lang="zh-CN" altLang="en-US" dirty="0" smtClean="0"/>
              <a:t>可编程</a:t>
            </a:r>
            <a:r>
              <a:rPr lang="en-US" altLang="zh-CN" dirty="0" smtClean="0"/>
              <a:t>I/O</a:t>
            </a:r>
            <a:endParaRPr lang="zh-CN" altLang="en-US" dirty="0"/>
          </a:p>
        </p:txBody>
      </p:sp>
      <p:pic>
        <p:nvPicPr>
          <p:cNvPr id="6" name="Picture 4"/>
          <p:cNvPicPr>
            <a:picLocks noChangeAspect="1" noChangeArrowheads="1"/>
          </p:cNvPicPr>
          <p:nvPr/>
        </p:nvPicPr>
        <p:blipFill>
          <a:blip r:embed="rId2" cstate="print"/>
          <a:srcRect/>
          <a:stretch>
            <a:fillRect/>
          </a:stretch>
        </p:blipFill>
        <p:spPr bwMode="auto">
          <a:xfrm>
            <a:off x="5733144" y="113033"/>
            <a:ext cx="3243195" cy="6686911"/>
          </a:xfrm>
          <a:prstGeom prst="rect">
            <a:avLst/>
          </a:prstGeom>
          <a:noFill/>
          <a:ln w="9525">
            <a:noFill/>
            <a:miter lim="800000"/>
            <a:headEnd/>
            <a:tailEnd/>
          </a:ln>
          <a:effectLst/>
        </p:spPr>
      </p:pic>
      <p:sp>
        <p:nvSpPr>
          <p:cNvPr id="4" name="页脚占位符 3"/>
          <p:cNvSpPr>
            <a:spLocks noGrp="1"/>
          </p:cNvSpPr>
          <p:nvPr>
            <p:ph type="ftr" sz="quarter" idx="10"/>
          </p:nvPr>
        </p:nvSpPr>
        <p:spPr>
          <a:xfrm>
            <a:off x="366713" y="6383789"/>
            <a:ext cx="7205662" cy="476250"/>
          </a:xfrm>
        </p:spPr>
        <p:txBody>
          <a:bodyPr/>
          <a:lstStyle/>
          <a:p>
            <a:pPr>
              <a:defRPr/>
            </a:pPr>
            <a:r>
              <a:rPr lang="zh-CN" altLang="en-US" dirty="0" smtClean="0"/>
              <a:t>USTC</a:t>
            </a:r>
            <a:r>
              <a:rPr lang="en-US" altLang="zh-CN" dirty="0" smtClean="0"/>
              <a:t>-</a:t>
            </a:r>
            <a:r>
              <a:rPr lang="zh-CN" altLang="en-US" dirty="0" smtClean="0"/>
              <a:t>21000201-OPERATING SYSTEMS; FALL 201</a:t>
            </a:r>
            <a:r>
              <a:rPr lang="en-US" altLang="zh-CN" dirty="0" smtClean="0"/>
              <a:t>5</a:t>
            </a:r>
            <a:endParaRPr lang="en-US" altLang="zh-CN" dirty="0"/>
          </a:p>
        </p:txBody>
      </p:sp>
      <p:sp>
        <p:nvSpPr>
          <p:cNvPr id="5" name="灯片编号占位符 4"/>
          <p:cNvSpPr>
            <a:spLocks noGrp="1"/>
          </p:cNvSpPr>
          <p:nvPr>
            <p:ph type="sldNum" sz="quarter" idx="11"/>
          </p:nvPr>
        </p:nvSpPr>
        <p:spPr>
          <a:xfrm>
            <a:off x="8156341" y="6367914"/>
            <a:ext cx="922337" cy="476250"/>
          </a:xfrm>
        </p:spPr>
        <p:txBody>
          <a:bodyPr/>
          <a:lstStyle/>
          <a:p>
            <a:pPr>
              <a:defRPr/>
            </a:pPr>
            <a:fld id="{2A5F4D79-7E66-4EF1-850E-A256F3AB9092}" type="slidenum">
              <a:rPr lang="zh-CN" altLang="en-US" smtClean="0"/>
              <a:pPr>
                <a:defRPr/>
              </a:pPr>
              <a:t>33</a:t>
            </a:fld>
            <a:endParaRPr lang="en-US" altLang="zh-CN" dirty="0"/>
          </a:p>
        </p:txBody>
      </p:sp>
      <p:grpSp>
        <p:nvGrpSpPr>
          <p:cNvPr id="9" name="组合 8"/>
          <p:cNvGrpSpPr/>
          <p:nvPr/>
        </p:nvGrpSpPr>
        <p:grpSpPr>
          <a:xfrm>
            <a:off x="234923" y="1144061"/>
            <a:ext cx="5630012" cy="4847935"/>
            <a:chOff x="234923" y="1144061"/>
            <a:chExt cx="5630012" cy="4847935"/>
          </a:xfrm>
        </p:grpSpPr>
        <p:pic>
          <p:nvPicPr>
            <p:cNvPr id="3" name="图片 2"/>
            <p:cNvPicPr>
              <a:picLocks noChangeAspect="1"/>
            </p:cNvPicPr>
            <p:nvPr/>
          </p:nvPicPr>
          <p:blipFill rotWithShape="1">
            <a:blip r:embed="rId3"/>
            <a:srcRect l="-677" t="9474" r="677"/>
            <a:stretch/>
          </p:blipFill>
          <p:spPr>
            <a:xfrm>
              <a:off x="234923" y="1622969"/>
              <a:ext cx="5630012" cy="4369027"/>
            </a:xfrm>
            <a:prstGeom prst="rect">
              <a:avLst/>
            </a:prstGeom>
          </p:spPr>
        </p:pic>
        <p:sp>
          <p:nvSpPr>
            <p:cNvPr id="8" name="圆角矩形标注 7"/>
            <p:cNvSpPr/>
            <p:nvPr/>
          </p:nvSpPr>
          <p:spPr>
            <a:xfrm>
              <a:off x="3678865" y="1144061"/>
              <a:ext cx="1679944" cy="526028"/>
            </a:xfrm>
            <a:prstGeom prst="wedgeRoundRectCallout">
              <a:avLst>
                <a:gd name="adj1" fmla="val -45998"/>
                <a:gd name="adj2" fmla="val 76740"/>
                <a:gd name="adj3" fmla="val 16667"/>
              </a:avLst>
            </a:prstGeom>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0000CC"/>
                  </a:solidFill>
                  <a:latin typeface="华文楷体" panose="02010600040101010101" pitchFamily="2" charset="-122"/>
                  <a:ea typeface="华文楷体" panose="02010600040101010101" pitchFamily="2" charset="-122"/>
                </a:rPr>
                <a:t>应用程序</a:t>
              </a:r>
              <a:endParaRPr lang="zh-CN" altLang="en-US" dirty="0">
                <a:solidFill>
                  <a:srgbClr val="0000CC"/>
                </a:solidFill>
                <a:latin typeface="华文楷体" panose="02010600040101010101" pitchFamily="2" charset="-122"/>
                <a:ea typeface="华文楷体" panose="02010600040101010101" pitchFamily="2" charset="-122"/>
              </a:endParaRPr>
            </a:p>
          </p:txBody>
        </p:sp>
      </p:grpSp>
    </p:spTree>
    <p:extLst>
      <p:ext uri="{BB962C8B-B14F-4D97-AF65-F5344CB8AC3E}">
        <p14:creationId xmlns:p14="http://schemas.microsoft.com/office/powerpoint/2010/main" val="33862419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可编程</a:t>
            </a:r>
            <a:r>
              <a:rPr lang="en-US" altLang="zh-CN" dirty="0" smtClean="0"/>
              <a:t> I/O </a:t>
            </a:r>
            <a:r>
              <a:rPr lang="zh-CN" altLang="en-US" dirty="0" smtClean="0"/>
              <a:t>的问题</a:t>
            </a:r>
            <a:endParaRPr lang="zh-CN" altLang="en-US" dirty="0"/>
          </a:p>
        </p:txBody>
      </p:sp>
      <p:sp>
        <p:nvSpPr>
          <p:cNvPr id="3" name="内容占位符 2"/>
          <p:cNvSpPr>
            <a:spLocks noGrp="1"/>
          </p:cNvSpPr>
          <p:nvPr>
            <p:ph idx="1"/>
          </p:nvPr>
        </p:nvSpPr>
        <p:spPr>
          <a:xfrm>
            <a:off x="457200" y="1297445"/>
            <a:ext cx="8229600" cy="4641850"/>
          </a:xfrm>
        </p:spPr>
        <p:txBody>
          <a:bodyPr/>
          <a:lstStyle/>
          <a:p>
            <a:r>
              <a:rPr lang="en-US" altLang="zh-CN" sz="2400" dirty="0" smtClean="0"/>
              <a:t>I/O</a:t>
            </a:r>
            <a:r>
              <a:rPr lang="zh-CN" altLang="en-US" sz="2400" dirty="0" smtClean="0"/>
              <a:t>设备被动欠缺（</a:t>
            </a:r>
            <a:r>
              <a:rPr lang="en-US" altLang="zh-CN" sz="2400" dirty="0" smtClean="0"/>
              <a:t> passive and needy</a:t>
            </a:r>
            <a:r>
              <a:rPr lang="zh-CN" altLang="en-US" sz="2400" dirty="0" smtClean="0"/>
              <a:t>）</a:t>
            </a:r>
            <a:r>
              <a:rPr lang="en-US" altLang="zh-CN" sz="2400" dirty="0" smtClean="0"/>
              <a:t>: </a:t>
            </a:r>
            <a:r>
              <a:rPr lang="zh-CN" altLang="en-US" sz="2400" dirty="0" smtClean="0"/>
              <a:t>在与内存交互数据之前，它不会改变</a:t>
            </a:r>
            <a:r>
              <a:rPr lang="en-US" altLang="zh-CN" sz="2400" dirty="0" smtClean="0"/>
              <a:t>CPU</a:t>
            </a:r>
          </a:p>
          <a:p>
            <a:r>
              <a:rPr lang="en-US" altLang="zh-CN" sz="2400" dirty="0" smtClean="0"/>
              <a:t>CPU</a:t>
            </a:r>
            <a:r>
              <a:rPr lang="zh-CN" altLang="en-US" sz="2400" dirty="0" smtClean="0"/>
              <a:t>要不断地检查</a:t>
            </a:r>
            <a:r>
              <a:rPr lang="en-US" altLang="zh-CN" sz="2400" dirty="0" smtClean="0"/>
              <a:t>I/O</a:t>
            </a:r>
            <a:r>
              <a:rPr lang="zh-CN" altLang="en-US" sz="2400" dirty="0" smtClean="0"/>
              <a:t>和数据寄存器的状态</a:t>
            </a:r>
            <a:endParaRPr lang="en-US" altLang="zh-CN" sz="2400" dirty="0" smtClean="0"/>
          </a:p>
          <a:p>
            <a:pPr lvl="1"/>
            <a:r>
              <a:rPr lang="zh-CN" altLang="en-US" sz="2000" dirty="0" smtClean="0"/>
              <a:t>需要最小化</a:t>
            </a:r>
            <a:r>
              <a:rPr lang="en-US" altLang="zh-CN" sz="2000" dirty="0" smtClean="0"/>
              <a:t>CPU</a:t>
            </a:r>
            <a:r>
              <a:rPr lang="zh-CN" altLang="en-US" sz="2000" dirty="0" smtClean="0"/>
              <a:t>的浪费时间</a:t>
            </a:r>
            <a:endParaRPr lang="en-US" altLang="zh-CN" sz="2000" dirty="0" smtClean="0"/>
          </a:p>
          <a:p>
            <a:pPr lvl="1"/>
            <a:r>
              <a:rPr lang="zh-CN" altLang="en-US" sz="2000" dirty="0" smtClean="0"/>
              <a:t>同时要避免控制器中缓存区溢出：需要定期清理</a:t>
            </a:r>
            <a:endParaRPr lang="en-US" altLang="zh-CN" sz="2000" dirty="0" smtClean="0"/>
          </a:p>
          <a:p>
            <a:r>
              <a:rPr lang="en-US" altLang="zh-CN" sz="2400" dirty="0" smtClean="0"/>
              <a:t>I/O</a:t>
            </a:r>
            <a:r>
              <a:rPr lang="zh-CN" altLang="en-US" sz="2400" dirty="0" smtClean="0"/>
              <a:t>传输速度小于</a:t>
            </a:r>
            <a:r>
              <a:rPr lang="en-US" altLang="zh-CN" sz="2400" dirty="0" smtClean="0"/>
              <a:t>CPU</a:t>
            </a:r>
            <a:r>
              <a:rPr lang="zh-CN" altLang="en-US" sz="2400" dirty="0" smtClean="0"/>
              <a:t>，因此浪费了</a:t>
            </a:r>
            <a:r>
              <a:rPr lang="en-US" altLang="zh-CN" sz="2400" dirty="0" smtClean="0"/>
              <a:t>CPU</a:t>
            </a:r>
          </a:p>
          <a:p>
            <a:r>
              <a:rPr lang="en-US" altLang="zh-CN" sz="2400" dirty="0" smtClean="0"/>
              <a:t>no longer an option today</a:t>
            </a:r>
            <a:endParaRPr lang="zh-CN" altLang="en-US" sz="2400" dirty="0"/>
          </a:p>
        </p:txBody>
      </p:sp>
      <p:sp>
        <p:nvSpPr>
          <p:cNvPr id="4" name="页脚占位符 3"/>
          <p:cNvSpPr>
            <a:spLocks noGrp="1"/>
          </p:cNvSpPr>
          <p:nvPr>
            <p:ph type="ftr" sz="quarter" idx="10"/>
          </p:nvPr>
        </p:nvSpPr>
        <p:spPr/>
        <p:txBody>
          <a:bodyPr/>
          <a:lstStyle/>
          <a:p>
            <a:pPr>
              <a:defRPr/>
            </a:pPr>
            <a:r>
              <a:rPr lang="zh-CN" altLang="en-US" dirty="0" smtClean="0"/>
              <a:t>USTC</a:t>
            </a:r>
            <a:r>
              <a:rPr lang="en-US" altLang="zh-CN" dirty="0" smtClean="0"/>
              <a:t>-</a:t>
            </a:r>
            <a:r>
              <a:rPr lang="zh-CN" altLang="en-US" dirty="0" smtClean="0"/>
              <a:t>21000201-OPERATING SYSTEMS; </a:t>
            </a:r>
            <a:r>
              <a:rPr lang="de-DE" altLang="zh-CN" dirty="0" smtClean="0"/>
              <a:t>FALL 2016; INSTRUCTOR: LINGBO WEI</a:t>
            </a:r>
            <a:endParaRPr lang="en-US" altLang="zh-CN" dirty="0"/>
          </a:p>
        </p:txBody>
      </p:sp>
      <p:sp>
        <p:nvSpPr>
          <p:cNvPr id="5" name="灯片编号占位符 4"/>
          <p:cNvSpPr>
            <a:spLocks noGrp="1"/>
          </p:cNvSpPr>
          <p:nvPr>
            <p:ph type="sldNum" sz="quarter" idx="11"/>
          </p:nvPr>
        </p:nvSpPr>
        <p:spPr/>
        <p:txBody>
          <a:bodyPr/>
          <a:lstStyle/>
          <a:p>
            <a:pPr>
              <a:defRPr/>
            </a:pPr>
            <a:fld id="{2A5F4D79-7E66-4EF1-850E-A256F3AB9092}" type="slidenum">
              <a:rPr lang="zh-CN" altLang="en-US" smtClean="0"/>
              <a:pPr>
                <a:defRPr/>
              </a:pPr>
              <a:t>34</a:t>
            </a:fld>
            <a:endParaRPr lang="en-US" altLang="zh-CN"/>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中断驱动</a:t>
            </a:r>
            <a:r>
              <a:rPr lang="en-US" altLang="zh-CN" dirty="0" smtClean="0"/>
              <a:t> I/O</a:t>
            </a:r>
            <a:endParaRPr lang="zh-CN" altLang="en-US" dirty="0"/>
          </a:p>
        </p:txBody>
      </p:sp>
      <p:sp>
        <p:nvSpPr>
          <p:cNvPr id="3" name="内容占位符 2"/>
          <p:cNvSpPr>
            <a:spLocks noGrp="1"/>
          </p:cNvSpPr>
          <p:nvPr>
            <p:ph idx="1"/>
          </p:nvPr>
        </p:nvSpPr>
        <p:spPr>
          <a:xfrm>
            <a:off x="457200" y="1340987"/>
            <a:ext cx="5188857" cy="4641850"/>
          </a:xfrm>
        </p:spPr>
        <p:txBody>
          <a:bodyPr/>
          <a:lstStyle/>
          <a:p>
            <a:r>
              <a:rPr lang="en-US" altLang="zh-CN" sz="2000" dirty="0"/>
              <a:t>CPU</a:t>
            </a:r>
            <a:r>
              <a:rPr lang="zh-CN" altLang="en-US" sz="2000" dirty="0"/>
              <a:t>代表进程给</a:t>
            </a:r>
            <a:r>
              <a:rPr lang="en-US" altLang="zh-CN" sz="2000" dirty="0"/>
              <a:t>I/O</a:t>
            </a:r>
            <a:r>
              <a:rPr lang="zh-CN" altLang="en-US" sz="2000" dirty="0"/>
              <a:t>模块发送一个</a:t>
            </a:r>
            <a:r>
              <a:rPr lang="en-US" altLang="zh-CN" sz="2000" dirty="0"/>
              <a:t>I/O</a:t>
            </a:r>
            <a:r>
              <a:rPr lang="zh-CN" altLang="en-US" sz="2000" dirty="0"/>
              <a:t>命令</a:t>
            </a:r>
            <a:endParaRPr lang="en-US" altLang="zh-CN" sz="2000" dirty="0"/>
          </a:p>
          <a:p>
            <a:r>
              <a:rPr lang="en-US" altLang="zh-CN" sz="2200" dirty="0" smtClean="0"/>
              <a:t>CPU</a:t>
            </a:r>
            <a:r>
              <a:rPr lang="zh-CN" altLang="en-US" sz="2200" dirty="0" smtClean="0"/>
              <a:t>并不等待操作地完成，而是继续执行后续指令</a:t>
            </a:r>
            <a:endParaRPr lang="en-US" altLang="zh-CN" sz="2200" dirty="0" smtClean="0"/>
          </a:p>
          <a:p>
            <a:r>
              <a:rPr lang="zh-CN" altLang="en-US" sz="2200" dirty="0" smtClean="0"/>
              <a:t>当</a:t>
            </a:r>
            <a:r>
              <a:rPr lang="en-US" altLang="zh-CN" sz="2200" dirty="0" smtClean="0"/>
              <a:t>I/O</a:t>
            </a:r>
            <a:r>
              <a:rPr lang="zh-CN" altLang="en-US" sz="2200" dirty="0" smtClean="0"/>
              <a:t>操作完成时，</a:t>
            </a:r>
            <a:r>
              <a:rPr lang="en-US" altLang="zh-CN" sz="2200" dirty="0" smtClean="0"/>
              <a:t>CPU</a:t>
            </a:r>
            <a:r>
              <a:rPr lang="zh-CN" altLang="en-US" sz="2200" dirty="0" smtClean="0"/>
              <a:t>被</a:t>
            </a:r>
            <a:r>
              <a:rPr lang="en-US" altLang="zh-CN" sz="2200" dirty="0" smtClean="0"/>
              <a:t>I/O</a:t>
            </a:r>
            <a:r>
              <a:rPr lang="zh-CN" altLang="en-US" sz="2200" dirty="0" smtClean="0"/>
              <a:t>模块中断，</a:t>
            </a:r>
            <a:r>
              <a:rPr lang="en-US" altLang="zh-CN" sz="2200" dirty="0" smtClean="0"/>
              <a:t>CPU</a:t>
            </a:r>
            <a:r>
              <a:rPr lang="zh-CN" altLang="en-US" sz="2200" dirty="0" smtClean="0"/>
              <a:t>处理中断</a:t>
            </a:r>
            <a:endParaRPr lang="en-US" altLang="zh-CN" sz="2200" dirty="0" smtClean="0"/>
          </a:p>
          <a:p>
            <a:r>
              <a:rPr lang="en-US" altLang="zh-CN" sz="2200" dirty="0" smtClean="0"/>
              <a:t>CPU</a:t>
            </a:r>
            <a:r>
              <a:rPr lang="zh-CN" altLang="en-US" sz="2200" dirty="0" smtClean="0"/>
              <a:t>恢复被中断的程序 </a:t>
            </a:r>
            <a:endParaRPr lang="en-US" altLang="zh-CN" sz="2200" dirty="0" smtClean="0"/>
          </a:p>
          <a:p>
            <a:r>
              <a:rPr lang="zh-CN" altLang="en-US" sz="2200" dirty="0" smtClean="0"/>
              <a:t>注：后续指令可以在同一进程也可以是不同进程</a:t>
            </a:r>
            <a:endParaRPr lang="zh-CN" altLang="en-US" sz="2200" dirty="0"/>
          </a:p>
        </p:txBody>
      </p:sp>
      <p:pic>
        <p:nvPicPr>
          <p:cNvPr id="7" name="Picture 3"/>
          <p:cNvPicPr>
            <a:picLocks noChangeAspect="1" noChangeArrowheads="1"/>
          </p:cNvPicPr>
          <p:nvPr/>
        </p:nvPicPr>
        <p:blipFill>
          <a:blip r:embed="rId2" cstate="print"/>
          <a:srcRect/>
          <a:stretch>
            <a:fillRect/>
          </a:stretch>
        </p:blipFill>
        <p:spPr bwMode="auto">
          <a:xfrm>
            <a:off x="5904105" y="1117601"/>
            <a:ext cx="3135086" cy="5638198"/>
          </a:xfrm>
          <a:prstGeom prst="rect">
            <a:avLst/>
          </a:prstGeom>
          <a:noFill/>
          <a:ln w="9525">
            <a:noFill/>
            <a:miter lim="800000"/>
            <a:headEnd/>
            <a:tailEnd/>
          </a:ln>
          <a:effectLst/>
        </p:spPr>
      </p:pic>
      <p:sp>
        <p:nvSpPr>
          <p:cNvPr id="4" name="页脚占位符 3"/>
          <p:cNvSpPr>
            <a:spLocks noGrp="1"/>
          </p:cNvSpPr>
          <p:nvPr>
            <p:ph type="ftr" sz="quarter" idx="10"/>
          </p:nvPr>
        </p:nvSpPr>
        <p:spPr/>
        <p:txBody>
          <a:bodyPr/>
          <a:lstStyle/>
          <a:p>
            <a:pPr>
              <a:defRPr/>
            </a:pPr>
            <a:r>
              <a:rPr lang="zh-CN" altLang="en-US" dirty="0" smtClean="0"/>
              <a:t>USTC</a:t>
            </a:r>
            <a:r>
              <a:rPr lang="en-US" altLang="zh-CN" dirty="0" smtClean="0"/>
              <a:t>-</a:t>
            </a:r>
            <a:r>
              <a:rPr lang="zh-CN" altLang="en-US" dirty="0" smtClean="0"/>
              <a:t>21000201-OPERATING SYSTEMS; FALL 201</a:t>
            </a:r>
            <a:r>
              <a:rPr lang="en-US" altLang="zh-CN" dirty="0" smtClean="0"/>
              <a:t>5</a:t>
            </a:r>
            <a:endParaRPr lang="en-US" altLang="zh-CN" dirty="0"/>
          </a:p>
        </p:txBody>
      </p:sp>
      <p:sp>
        <p:nvSpPr>
          <p:cNvPr id="5" name="灯片编号占位符 4"/>
          <p:cNvSpPr>
            <a:spLocks noGrp="1"/>
          </p:cNvSpPr>
          <p:nvPr>
            <p:ph type="sldNum" sz="quarter" idx="11"/>
          </p:nvPr>
        </p:nvSpPr>
        <p:spPr/>
        <p:txBody>
          <a:bodyPr/>
          <a:lstStyle/>
          <a:p>
            <a:pPr>
              <a:defRPr/>
            </a:pPr>
            <a:fld id="{2A5F4D79-7E66-4EF1-850E-A256F3AB9092}" type="slidenum">
              <a:rPr lang="zh-CN" altLang="en-US" smtClean="0"/>
              <a:pPr>
                <a:defRPr/>
              </a:pPr>
              <a:t>35</a:t>
            </a:fld>
            <a:endParaRPr lang="en-US" altLang="zh-CN"/>
          </a:p>
        </p:txBody>
      </p:sp>
      <p:pic>
        <p:nvPicPr>
          <p:cNvPr id="8" name="Picture 3"/>
          <p:cNvPicPr>
            <a:picLocks noChangeAspect="1" noChangeArrowheads="1"/>
          </p:cNvPicPr>
          <p:nvPr/>
        </p:nvPicPr>
        <p:blipFill>
          <a:blip r:embed="rId3" cstate="print"/>
          <a:srcRect/>
          <a:stretch>
            <a:fillRect/>
          </a:stretch>
        </p:blipFill>
        <p:spPr bwMode="auto">
          <a:xfrm>
            <a:off x="174624" y="4011121"/>
            <a:ext cx="5900431" cy="1836786"/>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中断驱动</a:t>
            </a:r>
            <a:r>
              <a:rPr lang="en-US" altLang="zh-CN" dirty="0" smtClean="0"/>
              <a:t> I/O</a:t>
            </a:r>
            <a:endParaRPr lang="zh-CN" altLang="en-US" dirty="0"/>
          </a:p>
        </p:txBody>
      </p:sp>
      <p:sp>
        <p:nvSpPr>
          <p:cNvPr id="4" name="页脚占位符 3"/>
          <p:cNvSpPr>
            <a:spLocks noGrp="1"/>
          </p:cNvSpPr>
          <p:nvPr>
            <p:ph type="ftr" sz="quarter" idx="10"/>
          </p:nvPr>
        </p:nvSpPr>
        <p:spPr>
          <a:xfrm>
            <a:off x="366713" y="6427331"/>
            <a:ext cx="7205662" cy="476250"/>
          </a:xfrm>
        </p:spPr>
        <p:txBody>
          <a:bodyPr/>
          <a:lstStyle/>
          <a:p>
            <a:pPr>
              <a:defRPr/>
            </a:pPr>
            <a:r>
              <a:rPr lang="zh-CN" altLang="en-US" dirty="0" smtClean="0"/>
              <a:t>USTC</a:t>
            </a:r>
            <a:r>
              <a:rPr lang="en-US" altLang="zh-CN" dirty="0" smtClean="0"/>
              <a:t>-</a:t>
            </a:r>
            <a:r>
              <a:rPr lang="zh-CN" altLang="en-US" dirty="0" smtClean="0"/>
              <a:t>21000201-OPERATING SYSTEMS; </a:t>
            </a:r>
            <a:r>
              <a:rPr lang="de-DE" altLang="zh-CN" dirty="0" smtClean="0"/>
              <a:t>FALL 2016; INSTRUCTOR: LINGBO WEI</a:t>
            </a:r>
            <a:endParaRPr lang="en-US" altLang="zh-CN" dirty="0"/>
          </a:p>
        </p:txBody>
      </p:sp>
      <p:sp>
        <p:nvSpPr>
          <p:cNvPr id="5" name="灯片编号占位符 4"/>
          <p:cNvSpPr>
            <a:spLocks noGrp="1"/>
          </p:cNvSpPr>
          <p:nvPr>
            <p:ph type="sldNum" sz="quarter" idx="11"/>
          </p:nvPr>
        </p:nvSpPr>
        <p:spPr>
          <a:xfrm>
            <a:off x="7764463" y="6411456"/>
            <a:ext cx="922337" cy="476250"/>
          </a:xfrm>
        </p:spPr>
        <p:txBody>
          <a:bodyPr/>
          <a:lstStyle/>
          <a:p>
            <a:pPr>
              <a:defRPr/>
            </a:pPr>
            <a:fld id="{2A5F4D79-7E66-4EF1-850E-A256F3AB9092}" type="slidenum">
              <a:rPr lang="zh-CN" altLang="en-US" smtClean="0"/>
              <a:pPr>
                <a:defRPr/>
              </a:pPr>
              <a:t>36</a:t>
            </a:fld>
            <a:endParaRPr lang="en-US" altLang="zh-CN"/>
          </a:p>
        </p:txBody>
      </p:sp>
      <p:grpSp>
        <p:nvGrpSpPr>
          <p:cNvPr id="9" name="组合 8"/>
          <p:cNvGrpSpPr/>
          <p:nvPr/>
        </p:nvGrpSpPr>
        <p:grpSpPr>
          <a:xfrm>
            <a:off x="1421730" y="1058779"/>
            <a:ext cx="6610769" cy="5491532"/>
            <a:chOff x="1421730" y="1058779"/>
            <a:chExt cx="6610769" cy="5491532"/>
          </a:xfrm>
        </p:grpSpPr>
        <p:pic>
          <p:nvPicPr>
            <p:cNvPr id="3" name="图片 2"/>
            <p:cNvPicPr>
              <a:picLocks noChangeAspect="1"/>
            </p:cNvPicPr>
            <p:nvPr/>
          </p:nvPicPr>
          <p:blipFill>
            <a:blip r:embed="rId3"/>
            <a:stretch>
              <a:fillRect/>
            </a:stretch>
          </p:blipFill>
          <p:spPr>
            <a:xfrm>
              <a:off x="1421730" y="1600200"/>
              <a:ext cx="6610769" cy="4950111"/>
            </a:xfrm>
            <a:prstGeom prst="rect">
              <a:avLst/>
            </a:prstGeom>
          </p:spPr>
        </p:pic>
        <p:sp>
          <p:nvSpPr>
            <p:cNvPr id="7" name="圆角矩形标注 6"/>
            <p:cNvSpPr/>
            <p:nvPr/>
          </p:nvSpPr>
          <p:spPr>
            <a:xfrm>
              <a:off x="6196263" y="1058779"/>
              <a:ext cx="45719" cy="45719"/>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圆角矩形标注 7"/>
            <p:cNvSpPr/>
            <p:nvPr/>
          </p:nvSpPr>
          <p:spPr>
            <a:xfrm>
              <a:off x="5594685" y="1168666"/>
              <a:ext cx="2358190" cy="495702"/>
            </a:xfrm>
            <a:prstGeom prst="wedgeRoundRectCallout">
              <a:avLst>
                <a:gd name="adj1" fmla="val -43792"/>
                <a:gd name="adj2" fmla="val 8191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rgbClr val="0000CC"/>
                  </a:solidFill>
                </a:rPr>
                <a:t>应用程序</a:t>
              </a:r>
              <a:endParaRPr lang="zh-CN" altLang="en-US" dirty="0">
                <a:solidFill>
                  <a:srgbClr val="0000CC"/>
                </a:solidFill>
              </a:endParaRPr>
            </a:p>
          </p:txBody>
        </p:sp>
      </p:gr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Interrupt-Driven I/O</a:t>
            </a:r>
            <a:endParaRPr lang="zh-CN" altLang="en-US" dirty="0"/>
          </a:p>
        </p:txBody>
      </p:sp>
      <p:sp>
        <p:nvSpPr>
          <p:cNvPr id="5" name="灯片编号占位符 4"/>
          <p:cNvSpPr>
            <a:spLocks noGrp="1"/>
          </p:cNvSpPr>
          <p:nvPr>
            <p:ph type="sldNum" sz="quarter" idx="11"/>
          </p:nvPr>
        </p:nvSpPr>
        <p:spPr/>
        <p:txBody>
          <a:bodyPr/>
          <a:lstStyle/>
          <a:p>
            <a:pPr>
              <a:defRPr/>
            </a:pPr>
            <a:fld id="{2A5F4D79-7E66-4EF1-850E-A256F3AB9092}" type="slidenum">
              <a:rPr lang="zh-CN" altLang="en-US" smtClean="0"/>
              <a:pPr>
                <a:defRPr/>
              </a:pPr>
              <a:t>37</a:t>
            </a:fld>
            <a:endParaRPr lang="en-US" altLang="zh-CN"/>
          </a:p>
        </p:txBody>
      </p:sp>
      <p:pic>
        <p:nvPicPr>
          <p:cNvPr id="44034" name="Picture 2"/>
          <p:cNvPicPr>
            <a:picLocks noChangeAspect="1" noChangeArrowheads="1"/>
          </p:cNvPicPr>
          <p:nvPr/>
        </p:nvPicPr>
        <p:blipFill>
          <a:blip r:embed="rId2" cstate="print"/>
          <a:srcRect/>
          <a:stretch>
            <a:fillRect/>
          </a:stretch>
        </p:blipFill>
        <p:spPr bwMode="auto">
          <a:xfrm>
            <a:off x="1930397" y="1070557"/>
            <a:ext cx="5428345" cy="5744630"/>
          </a:xfrm>
          <a:prstGeom prst="rect">
            <a:avLst/>
          </a:prstGeom>
          <a:noFill/>
          <a:ln w="9525">
            <a:noFill/>
            <a:miter lim="800000"/>
            <a:headEnd/>
            <a:tailEnd/>
          </a:ln>
          <a:effectLst/>
        </p:spPr>
      </p:pic>
      <p:sp>
        <p:nvSpPr>
          <p:cNvPr id="7" name="矩形 6"/>
          <p:cNvSpPr/>
          <p:nvPr/>
        </p:nvSpPr>
        <p:spPr>
          <a:xfrm>
            <a:off x="7112009" y="2975433"/>
            <a:ext cx="783771" cy="53702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中断驱动</a:t>
            </a:r>
            <a:r>
              <a:rPr lang="en-US" altLang="zh-CN" dirty="0" smtClean="0"/>
              <a:t> I/O</a:t>
            </a:r>
            <a:endParaRPr lang="zh-CN" altLang="en-US" dirty="0"/>
          </a:p>
        </p:txBody>
      </p:sp>
      <p:sp>
        <p:nvSpPr>
          <p:cNvPr id="3" name="内容占位符 2"/>
          <p:cNvSpPr>
            <a:spLocks noGrp="1"/>
          </p:cNvSpPr>
          <p:nvPr>
            <p:ph idx="1"/>
          </p:nvPr>
        </p:nvSpPr>
        <p:spPr/>
        <p:txBody>
          <a:bodyPr/>
          <a:lstStyle/>
          <a:p>
            <a:r>
              <a:rPr lang="en-US" altLang="zh-CN" sz="2400" dirty="0" smtClean="0"/>
              <a:t> I/O relies on an efficient hardware mechanism that saves a small amount of CPU state, then calls a privileged kernel routine</a:t>
            </a:r>
          </a:p>
          <a:p>
            <a:pPr>
              <a:buNone/>
            </a:pPr>
            <a:endParaRPr lang="en-US" altLang="zh-CN" sz="2400" dirty="0" smtClean="0"/>
          </a:p>
          <a:p>
            <a:r>
              <a:rPr lang="zh-CN" altLang="en-US" sz="2400" dirty="0" smtClean="0"/>
              <a:t>中断驱动</a:t>
            </a:r>
            <a:r>
              <a:rPr lang="en-US" altLang="zh-CN" sz="2400" dirty="0" smtClean="0"/>
              <a:t>I/O </a:t>
            </a:r>
            <a:r>
              <a:rPr lang="zh-CN" altLang="en-US" sz="2400" dirty="0" smtClean="0"/>
              <a:t>的问题</a:t>
            </a:r>
            <a:endParaRPr lang="en-US" altLang="zh-CN" sz="2400" dirty="0" smtClean="0"/>
          </a:p>
          <a:p>
            <a:pPr lvl="1"/>
            <a:r>
              <a:rPr lang="en-US" altLang="zh-CN" sz="2000" dirty="0" smtClean="0"/>
              <a:t>I/O</a:t>
            </a:r>
            <a:r>
              <a:rPr lang="zh-CN" altLang="en-US" sz="2000" dirty="0" smtClean="0"/>
              <a:t>虽然相对主动，但还是不够</a:t>
            </a:r>
            <a:endParaRPr lang="en-US" altLang="zh-CN" sz="2000" dirty="0" smtClean="0"/>
          </a:p>
          <a:p>
            <a:pPr lvl="1"/>
            <a:r>
              <a:rPr lang="en-US" altLang="zh-CN" sz="2000" dirty="0" smtClean="0"/>
              <a:t>wasteful to use an expensive general-purpose CPU to feed a controller 1 byte at a time</a:t>
            </a:r>
          </a:p>
          <a:p>
            <a:pPr lvl="2"/>
            <a:r>
              <a:rPr lang="zh-CN" altLang="en-US" sz="2000" dirty="0" smtClean="0"/>
              <a:t>以字节为单位进行</a:t>
            </a:r>
            <a:r>
              <a:rPr lang="en-US" altLang="zh-CN" sz="2000" dirty="0" smtClean="0"/>
              <a:t>I/O</a:t>
            </a:r>
            <a:r>
              <a:rPr lang="zh-CN" altLang="en-US" sz="2000" dirty="0" smtClean="0"/>
              <a:t>的，每当完成一个字节的</a:t>
            </a:r>
            <a:r>
              <a:rPr lang="en-US" altLang="zh-CN" sz="2000" dirty="0" smtClean="0"/>
              <a:t>I/O</a:t>
            </a:r>
            <a:r>
              <a:rPr lang="zh-CN" altLang="en-US" sz="2000" dirty="0" smtClean="0"/>
              <a:t>时，控制器便要向</a:t>
            </a:r>
            <a:r>
              <a:rPr lang="en-US" altLang="zh-CN" sz="2000" dirty="0" smtClean="0"/>
              <a:t>CPU</a:t>
            </a:r>
            <a:r>
              <a:rPr lang="zh-CN" altLang="en-US" sz="2000" dirty="0" smtClean="0"/>
              <a:t>请求一次中断，对于块设备的</a:t>
            </a:r>
            <a:r>
              <a:rPr lang="en-US" altLang="zh-CN" sz="2000" dirty="0" smtClean="0"/>
              <a:t>I/O</a:t>
            </a:r>
            <a:r>
              <a:rPr lang="zh-CN" altLang="en-US" sz="2000" dirty="0" smtClean="0"/>
              <a:t>是极其低效的：从磁盘中读出</a:t>
            </a:r>
            <a:r>
              <a:rPr lang="en-US" altLang="zh-CN" sz="2000" dirty="0" smtClean="0"/>
              <a:t>1KB</a:t>
            </a:r>
            <a:r>
              <a:rPr lang="zh-CN" altLang="en-US" sz="2000" dirty="0" smtClean="0"/>
              <a:t>的数据块需要中断</a:t>
            </a:r>
            <a:r>
              <a:rPr lang="en-US" altLang="zh-CN" sz="2000" dirty="0" smtClean="0"/>
              <a:t>CPU1000</a:t>
            </a:r>
            <a:r>
              <a:rPr lang="zh-CN" altLang="en-US" sz="2000" dirty="0" smtClean="0"/>
              <a:t>次。</a:t>
            </a:r>
            <a:endParaRPr lang="zh-CN" altLang="en-US" sz="2000" dirty="0"/>
          </a:p>
        </p:txBody>
      </p:sp>
      <p:sp>
        <p:nvSpPr>
          <p:cNvPr id="4" name="页脚占位符 3"/>
          <p:cNvSpPr>
            <a:spLocks noGrp="1"/>
          </p:cNvSpPr>
          <p:nvPr>
            <p:ph type="ftr" sz="quarter" idx="10"/>
          </p:nvPr>
        </p:nvSpPr>
        <p:spPr/>
        <p:txBody>
          <a:bodyPr/>
          <a:lstStyle/>
          <a:p>
            <a:pPr>
              <a:defRPr/>
            </a:pPr>
            <a:r>
              <a:rPr lang="zh-CN" altLang="en-US" dirty="0" smtClean="0"/>
              <a:t>USTC</a:t>
            </a:r>
            <a:r>
              <a:rPr lang="en-US" altLang="zh-CN" dirty="0" smtClean="0"/>
              <a:t>-</a:t>
            </a:r>
            <a:r>
              <a:rPr lang="zh-CN" altLang="en-US" dirty="0" smtClean="0"/>
              <a:t>21000201-OPERATING SYSTEMS; </a:t>
            </a:r>
            <a:r>
              <a:rPr lang="de-DE" altLang="zh-CN" dirty="0" smtClean="0"/>
              <a:t>FALL 2016; INSTRUCTOR: LINGBO WEI</a:t>
            </a:r>
            <a:endParaRPr lang="en-US" altLang="zh-CN" dirty="0"/>
          </a:p>
        </p:txBody>
      </p:sp>
      <p:sp>
        <p:nvSpPr>
          <p:cNvPr id="5" name="灯片编号占位符 4"/>
          <p:cNvSpPr>
            <a:spLocks noGrp="1"/>
          </p:cNvSpPr>
          <p:nvPr>
            <p:ph type="sldNum" sz="quarter" idx="11"/>
          </p:nvPr>
        </p:nvSpPr>
        <p:spPr/>
        <p:txBody>
          <a:bodyPr/>
          <a:lstStyle/>
          <a:p>
            <a:pPr>
              <a:defRPr/>
            </a:pPr>
            <a:fld id="{2A5F4D79-7E66-4EF1-850E-A256F3AB9092}" type="slidenum">
              <a:rPr lang="zh-CN" altLang="en-US" smtClean="0"/>
              <a:pPr>
                <a:defRPr/>
              </a:pPr>
              <a:t>38</a:t>
            </a:fld>
            <a:endParaRPr lang="en-US" altLang="zh-CN"/>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6" name="Picture 2"/>
          <p:cNvPicPr>
            <a:picLocks noChangeAspect="1" noChangeArrowheads="1"/>
          </p:cNvPicPr>
          <p:nvPr/>
        </p:nvPicPr>
        <p:blipFill>
          <a:blip r:embed="rId2" cstate="print"/>
          <a:srcRect/>
          <a:stretch>
            <a:fillRect/>
          </a:stretch>
        </p:blipFill>
        <p:spPr bwMode="auto">
          <a:xfrm>
            <a:off x="4388691" y="1640126"/>
            <a:ext cx="4545986" cy="4013199"/>
          </a:xfrm>
          <a:prstGeom prst="rect">
            <a:avLst/>
          </a:prstGeom>
          <a:noFill/>
          <a:ln w="9525">
            <a:noFill/>
            <a:miter lim="800000"/>
            <a:headEnd/>
            <a:tailEnd/>
          </a:ln>
          <a:effectLst/>
        </p:spPr>
      </p:pic>
      <p:sp>
        <p:nvSpPr>
          <p:cNvPr id="2" name="标题 1"/>
          <p:cNvSpPr>
            <a:spLocks noGrp="1"/>
          </p:cNvSpPr>
          <p:nvPr>
            <p:ph type="title"/>
          </p:nvPr>
        </p:nvSpPr>
        <p:spPr/>
        <p:txBody>
          <a:bodyPr/>
          <a:lstStyle/>
          <a:p>
            <a:r>
              <a:rPr lang="zh-CN" altLang="en-US" dirty="0" smtClean="0"/>
              <a:t>直接存储器访问</a:t>
            </a:r>
            <a:r>
              <a:rPr lang="en-US" altLang="zh-CN" dirty="0" smtClean="0"/>
              <a:t>(DMA)</a:t>
            </a:r>
            <a:endParaRPr lang="zh-CN" altLang="en-US" dirty="0"/>
          </a:p>
        </p:txBody>
      </p:sp>
      <p:sp>
        <p:nvSpPr>
          <p:cNvPr id="3" name="内容占位符 2"/>
          <p:cNvSpPr>
            <a:spLocks noGrp="1"/>
          </p:cNvSpPr>
          <p:nvPr>
            <p:ph idx="1"/>
          </p:nvPr>
        </p:nvSpPr>
        <p:spPr>
          <a:xfrm>
            <a:off x="457201" y="1181333"/>
            <a:ext cx="5174342" cy="4641850"/>
          </a:xfrm>
        </p:spPr>
        <p:txBody>
          <a:bodyPr/>
          <a:lstStyle/>
          <a:p>
            <a:r>
              <a:rPr lang="en-US" altLang="zh-CN" sz="2200" dirty="0" smtClean="0">
                <a:solidFill>
                  <a:srgbClr val="006600"/>
                </a:solidFill>
              </a:rPr>
              <a:t>avoids programmed/interrupted I/O for large data movement</a:t>
            </a:r>
          </a:p>
          <a:p>
            <a:r>
              <a:rPr lang="en-US" altLang="zh-CN" sz="2200" dirty="0" smtClean="0">
                <a:solidFill>
                  <a:srgbClr val="006600"/>
                </a:solidFill>
              </a:rPr>
              <a:t>requires a special-purpose processor called DMA controller bypasses CPU to transfer data directly between I/O device and memory</a:t>
            </a:r>
          </a:p>
          <a:p>
            <a:r>
              <a:rPr lang="en-US" altLang="zh-CN" sz="2200" dirty="0" smtClean="0">
                <a:solidFill>
                  <a:srgbClr val="006600"/>
                </a:solidFill>
              </a:rPr>
              <a:t>the handshaking is performed between the DMA controller and the I/O module: in essence, the DMA controller is going to do the programmed I/O instead of the CPU</a:t>
            </a:r>
          </a:p>
          <a:p>
            <a:r>
              <a:rPr lang="en-US" altLang="zh-CN" sz="2200" dirty="0" smtClean="0">
                <a:solidFill>
                  <a:srgbClr val="006600"/>
                </a:solidFill>
              </a:rPr>
              <a:t>only when the entire transfer is finished does the DMA controller interrupt the CPU</a:t>
            </a:r>
          </a:p>
          <a:p>
            <a:endParaRPr lang="zh-CN" altLang="en-US" sz="2200" dirty="0"/>
          </a:p>
        </p:txBody>
      </p:sp>
      <p:sp>
        <p:nvSpPr>
          <p:cNvPr id="4" name="页脚占位符 3"/>
          <p:cNvSpPr>
            <a:spLocks noGrp="1"/>
          </p:cNvSpPr>
          <p:nvPr>
            <p:ph type="ftr" sz="quarter" idx="10"/>
          </p:nvPr>
        </p:nvSpPr>
        <p:spPr/>
        <p:txBody>
          <a:bodyPr/>
          <a:lstStyle/>
          <a:p>
            <a:pPr>
              <a:defRPr/>
            </a:pPr>
            <a:r>
              <a:rPr lang="zh-CN" altLang="en-US" dirty="0" smtClean="0"/>
              <a:t>USTC</a:t>
            </a:r>
            <a:r>
              <a:rPr lang="en-US" altLang="zh-CN" dirty="0" smtClean="0"/>
              <a:t>-</a:t>
            </a:r>
            <a:r>
              <a:rPr lang="zh-CN" altLang="en-US" dirty="0" smtClean="0"/>
              <a:t>21000201-OPERATING SYSTEMS; </a:t>
            </a:r>
            <a:r>
              <a:rPr lang="de-DE" altLang="zh-CN" dirty="0" smtClean="0"/>
              <a:t>FALL 2016; INSTRUCTOR: LINGBO WEI</a:t>
            </a:r>
            <a:endParaRPr lang="en-US" altLang="zh-CN" dirty="0"/>
          </a:p>
        </p:txBody>
      </p:sp>
      <p:sp>
        <p:nvSpPr>
          <p:cNvPr id="5" name="灯片编号占位符 4"/>
          <p:cNvSpPr>
            <a:spLocks noGrp="1"/>
          </p:cNvSpPr>
          <p:nvPr>
            <p:ph type="sldNum" sz="quarter" idx="11"/>
          </p:nvPr>
        </p:nvSpPr>
        <p:spPr/>
        <p:txBody>
          <a:bodyPr/>
          <a:lstStyle/>
          <a:p>
            <a:pPr>
              <a:defRPr/>
            </a:pPr>
            <a:fld id="{2A5F4D79-7E66-4EF1-850E-A256F3AB9092}" type="slidenum">
              <a:rPr lang="zh-CN" altLang="en-US" smtClean="0"/>
              <a:pPr>
                <a:defRPr/>
              </a:pPr>
              <a:t>39</a:t>
            </a:fld>
            <a:endParaRPr lang="en-US" altLang="zh-CN"/>
          </a:p>
        </p:txBody>
      </p:sp>
      <p:sp>
        <p:nvSpPr>
          <p:cNvPr id="7" name="矩形 6"/>
          <p:cNvSpPr/>
          <p:nvPr/>
        </p:nvSpPr>
        <p:spPr>
          <a:xfrm>
            <a:off x="5799336" y="5639193"/>
            <a:ext cx="3223896" cy="369332"/>
          </a:xfrm>
          <a:prstGeom prst="rect">
            <a:avLst/>
          </a:prstGeom>
        </p:spPr>
        <p:txBody>
          <a:bodyPr wrap="none">
            <a:spAutoFit/>
          </a:bodyPr>
          <a:lstStyle/>
          <a:p>
            <a:r>
              <a:rPr lang="en-US" altLang="zh-CN" b="1" dirty="0" smtClean="0">
                <a:solidFill>
                  <a:srgbClr val="0000FF"/>
                </a:solidFill>
              </a:rPr>
              <a:t>Typical DMA Block Diagram</a:t>
            </a: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I/O</a:t>
            </a:r>
            <a:r>
              <a:rPr lang="zh-CN" altLang="en-US" dirty="0" smtClean="0"/>
              <a:t>设备（外部设备）</a:t>
            </a:r>
            <a:endParaRPr lang="zh-CN" altLang="en-US" dirty="0"/>
          </a:p>
        </p:txBody>
      </p:sp>
      <p:sp>
        <p:nvSpPr>
          <p:cNvPr id="3" name="内容占位符 2"/>
          <p:cNvSpPr>
            <a:spLocks noGrp="1"/>
          </p:cNvSpPr>
          <p:nvPr>
            <p:ph idx="1"/>
          </p:nvPr>
        </p:nvSpPr>
        <p:spPr>
          <a:xfrm>
            <a:off x="457200" y="1137791"/>
            <a:ext cx="8229600" cy="357182"/>
          </a:xfrm>
        </p:spPr>
        <p:txBody>
          <a:bodyPr/>
          <a:lstStyle/>
          <a:p>
            <a:r>
              <a:rPr lang="zh-CN" altLang="en-US" sz="2000" b="1" dirty="0" smtClean="0">
                <a:solidFill>
                  <a:srgbClr val="006600"/>
                </a:solidFill>
              </a:rPr>
              <a:t>外部 </a:t>
            </a:r>
            <a:r>
              <a:rPr lang="en-US" altLang="zh-CN" sz="2000" b="1" dirty="0" smtClean="0">
                <a:solidFill>
                  <a:srgbClr val="006600"/>
                </a:solidFill>
              </a:rPr>
              <a:t>(peripheral)</a:t>
            </a:r>
            <a:r>
              <a:rPr lang="zh-CN" altLang="en-US" sz="2000" b="1" dirty="0" smtClean="0">
                <a:solidFill>
                  <a:srgbClr val="006600"/>
                </a:solidFill>
              </a:rPr>
              <a:t>设备又称输入输出</a:t>
            </a:r>
            <a:r>
              <a:rPr lang="en-US" altLang="zh-CN" sz="2000" b="1" dirty="0" smtClean="0">
                <a:solidFill>
                  <a:srgbClr val="006600"/>
                </a:solidFill>
              </a:rPr>
              <a:t>(I/O)</a:t>
            </a:r>
            <a:r>
              <a:rPr lang="zh-CN" altLang="en-US" sz="2000" b="1" dirty="0" smtClean="0">
                <a:solidFill>
                  <a:srgbClr val="006600"/>
                </a:solidFill>
              </a:rPr>
              <a:t>设备，简称设备或外设。</a:t>
            </a:r>
            <a:endParaRPr lang="zh-CN" altLang="en-US" sz="2000" b="1" dirty="0">
              <a:solidFill>
                <a:srgbClr val="006600"/>
              </a:solidFill>
            </a:endParaRPr>
          </a:p>
        </p:txBody>
      </p:sp>
      <p:sp>
        <p:nvSpPr>
          <p:cNvPr id="4" name="页脚占位符 3"/>
          <p:cNvSpPr>
            <a:spLocks noGrp="1"/>
          </p:cNvSpPr>
          <p:nvPr>
            <p:ph type="ftr" sz="quarter" idx="10"/>
          </p:nvPr>
        </p:nvSpPr>
        <p:spPr>
          <a:xfrm>
            <a:off x="366713" y="6383789"/>
            <a:ext cx="7205662" cy="476250"/>
          </a:xfrm>
        </p:spPr>
        <p:txBody>
          <a:bodyPr/>
          <a:lstStyle/>
          <a:p>
            <a:pPr>
              <a:defRPr/>
            </a:pPr>
            <a:r>
              <a:rPr lang="zh-CN" altLang="en-US" dirty="0" smtClean="0"/>
              <a:t>USTC</a:t>
            </a:r>
            <a:r>
              <a:rPr lang="en-US" altLang="zh-CN" dirty="0" smtClean="0"/>
              <a:t>-</a:t>
            </a:r>
            <a:r>
              <a:rPr lang="zh-CN" altLang="en-US" dirty="0" smtClean="0"/>
              <a:t>21000201-OPERATING SYSTEMS; </a:t>
            </a:r>
            <a:r>
              <a:rPr lang="de-DE" altLang="zh-CN" dirty="0" smtClean="0"/>
              <a:t>FALL 2016; INSTRUCTOR: LINGBO WEI</a:t>
            </a:r>
            <a:endParaRPr lang="en-US" altLang="zh-CN" dirty="0"/>
          </a:p>
        </p:txBody>
      </p:sp>
      <p:sp>
        <p:nvSpPr>
          <p:cNvPr id="5" name="灯片编号占位符 4"/>
          <p:cNvSpPr>
            <a:spLocks noGrp="1"/>
          </p:cNvSpPr>
          <p:nvPr>
            <p:ph type="sldNum" sz="quarter" idx="11"/>
          </p:nvPr>
        </p:nvSpPr>
        <p:spPr>
          <a:xfrm>
            <a:off x="7764463" y="6367914"/>
            <a:ext cx="922337" cy="476250"/>
          </a:xfrm>
        </p:spPr>
        <p:txBody>
          <a:bodyPr/>
          <a:lstStyle/>
          <a:p>
            <a:pPr>
              <a:defRPr/>
            </a:pPr>
            <a:fld id="{2A5F4D79-7E66-4EF1-850E-A256F3AB9092}" type="slidenum">
              <a:rPr lang="zh-CN" altLang="en-US" smtClean="0"/>
              <a:pPr>
                <a:defRPr/>
              </a:pPr>
              <a:t>4</a:t>
            </a:fld>
            <a:endParaRPr lang="en-US" altLang="zh-CN"/>
          </a:p>
        </p:txBody>
      </p:sp>
      <p:pic>
        <p:nvPicPr>
          <p:cNvPr id="6" name="图片 5" descr="外设分类.png"/>
          <p:cNvPicPr>
            <a:picLocks noChangeAspect="1"/>
          </p:cNvPicPr>
          <p:nvPr/>
        </p:nvPicPr>
        <p:blipFill>
          <a:blip r:embed="rId2" cstate="print"/>
          <a:stretch>
            <a:fillRect/>
          </a:stretch>
        </p:blipFill>
        <p:spPr>
          <a:xfrm>
            <a:off x="145144" y="1664150"/>
            <a:ext cx="8926286" cy="4649107"/>
          </a:xfrm>
          <a:prstGeom prst="rect">
            <a:avLst/>
          </a:prstGeom>
        </p:spPr>
      </p:pic>
      <p:cxnSp>
        <p:nvCxnSpPr>
          <p:cNvPr id="8" name="直接连接符 7"/>
          <p:cNvCxnSpPr/>
          <p:nvPr/>
        </p:nvCxnSpPr>
        <p:spPr>
          <a:xfrm flipV="1">
            <a:off x="348343" y="3570513"/>
            <a:ext cx="8360228" cy="29030"/>
          </a:xfrm>
          <a:prstGeom prst="line">
            <a:avLst/>
          </a:prstGeom>
          <a:ln w="38100">
            <a:solidFill>
              <a:srgbClr val="006600"/>
            </a:solidFill>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p:nvPr/>
        </p:nvCxnSpPr>
        <p:spPr>
          <a:xfrm rot="16200000" flipV="1">
            <a:off x="1567544" y="1959429"/>
            <a:ext cx="478971" cy="391885"/>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p:nvPr/>
        </p:nvCxnSpPr>
        <p:spPr>
          <a:xfrm rot="16200000" flipV="1">
            <a:off x="2271487" y="4550229"/>
            <a:ext cx="478971" cy="391885"/>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DMA</a:t>
            </a:r>
            <a:r>
              <a:rPr lang="zh-CN" altLang="en-US" dirty="0" smtClean="0"/>
              <a:t>构造</a:t>
            </a:r>
            <a:endParaRPr lang="zh-CN" altLang="en-US" dirty="0"/>
          </a:p>
        </p:txBody>
      </p:sp>
      <p:sp>
        <p:nvSpPr>
          <p:cNvPr id="5" name="灯片编号占位符 4"/>
          <p:cNvSpPr>
            <a:spLocks noGrp="1"/>
          </p:cNvSpPr>
          <p:nvPr>
            <p:ph type="sldNum" sz="quarter" idx="11"/>
          </p:nvPr>
        </p:nvSpPr>
        <p:spPr/>
        <p:txBody>
          <a:bodyPr/>
          <a:lstStyle/>
          <a:p>
            <a:pPr>
              <a:defRPr/>
            </a:pPr>
            <a:fld id="{2A5F4D79-7E66-4EF1-850E-A256F3AB9092}" type="slidenum">
              <a:rPr lang="zh-CN" altLang="en-US" smtClean="0"/>
              <a:pPr>
                <a:defRPr/>
              </a:pPr>
              <a:t>40</a:t>
            </a:fld>
            <a:endParaRPr lang="en-US" altLang="zh-CN"/>
          </a:p>
        </p:txBody>
      </p:sp>
      <p:pic>
        <p:nvPicPr>
          <p:cNvPr id="48130" name="Picture 2"/>
          <p:cNvPicPr>
            <a:picLocks noChangeAspect="1" noChangeArrowheads="1"/>
          </p:cNvPicPr>
          <p:nvPr/>
        </p:nvPicPr>
        <p:blipFill>
          <a:blip r:embed="rId2" cstate="print"/>
          <a:srcRect/>
          <a:stretch>
            <a:fillRect/>
          </a:stretch>
        </p:blipFill>
        <p:spPr bwMode="auto">
          <a:xfrm>
            <a:off x="1919322" y="1117600"/>
            <a:ext cx="5364236" cy="5711372"/>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Direct Memory Access (DMA)</a:t>
            </a:r>
            <a:endParaRPr lang="zh-CN" altLang="en-US" dirty="0"/>
          </a:p>
        </p:txBody>
      </p:sp>
      <p:sp>
        <p:nvSpPr>
          <p:cNvPr id="4" name="页脚占位符 3"/>
          <p:cNvSpPr>
            <a:spLocks noGrp="1"/>
          </p:cNvSpPr>
          <p:nvPr>
            <p:ph type="ftr" sz="quarter" idx="10"/>
          </p:nvPr>
        </p:nvSpPr>
        <p:spPr/>
        <p:txBody>
          <a:bodyPr/>
          <a:lstStyle/>
          <a:p>
            <a:pPr>
              <a:defRPr/>
            </a:pPr>
            <a:r>
              <a:rPr lang="zh-CN" altLang="en-US" dirty="0" smtClean="0"/>
              <a:t>USTC; 21000201-OPERATING SYSTEMS; </a:t>
            </a:r>
            <a:r>
              <a:rPr lang="de-DE" altLang="zh-CN" dirty="0" smtClean="0"/>
              <a:t>FALL 2016; INSTRUCTOR: LINGBO WEI</a:t>
            </a:r>
            <a:endParaRPr lang="en-US" altLang="zh-CN" dirty="0"/>
          </a:p>
        </p:txBody>
      </p:sp>
      <p:sp>
        <p:nvSpPr>
          <p:cNvPr id="5" name="灯片编号占位符 4"/>
          <p:cNvSpPr>
            <a:spLocks noGrp="1"/>
          </p:cNvSpPr>
          <p:nvPr>
            <p:ph type="sldNum" sz="quarter" idx="11"/>
          </p:nvPr>
        </p:nvSpPr>
        <p:spPr/>
        <p:txBody>
          <a:bodyPr/>
          <a:lstStyle/>
          <a:p>
            <a:pPr>
              <a:defRPr/>
            </a:pPr>
            <a:fld id="{2A5F4D79-7E66-4EF1-850E-A256F3AB9092}" type="slidenum">
              <a:rPr lang="zh-CN" altLang="en-US" smtClean="0"/>
              <a:pPr>
                <a:defRPr/>
              </a:pPr>
              <a:t>41</a:t>
            </a:fld>
            <a:endParaRPr lang="en-US" altLang="zh-CN"/>
          </a:p>
        </p:txBody>
      </p:sp>
      <p:pic>
        <p:nvPicPr>
          <p:cNvPr id="6" name="Picture 2"/>
          <p:cNvPicPr>
            <a:picLocks noChangeAspect="1" noChangeArrowheads="1"/>
          </p:cNvPicPr>
          <p:nvPr/>
        </p:nvPicPr>
        <p:blipFill>
          <a:blip r:embed="rId2" cstate="print"/>
          <a:srcRect/>
          <a:stretch>
            <a:fillRect/>
          </a:stretch>
        </p:blipFill>
        <p:spPr bwMode="auto">
          <a:xfrm>
            <a:off x="167368" y="1654629"/>
            <a:ext cx="8941675" cy="392611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Direct Memory Access (DMA)</a:t>
            </a:r>
            <a:endParaRPr lang="zh-CN" altLang="en-US" dirty="0"/>
          </a:p>
        </p:txBody>
      </p:sp>
      <p:pic>
        <p:nvPicPr>
          <p:cNvPr id="46082" name="Picture 2"/>
          <p:cNvPicPr>
            <a:picLocks noChangeAspect="1" noChangeArrowheads="1"/>
          </p:cNvPicPr>
          <p:nvPr/>
        </p:nvPicPr>
        <p:blipFill>
          <a:blip r:embed="rId2" cstate="print"/>
          <a:srcRect/>
          <a:stretch>
            <a:fillRect/>
          </a:stretch>
        </p:blipFill>
        <p:spPr bwMode="auto">
          <a:xfrm>
            <a:off x="136420" y="1083724"/>
            <a:ext cx="8006097" cy="5774276"/>
          </a:xfrm>
          <a:prstGeom prst="rect">
            <a:avLst/>
          </a:prstGeom>
          <a:noFill/>
          <a:ln w="9525">
            <a:noFill/>
            <a:miter lim="800000"/>
            <a:headEnd/>
            <a:tailEnd/>
          </a:ln>
          <a:effectLst/>
        </p:spPr>
      </p:pic>
      <p:sp>
        <p:nvSpPr>
          <p:cNvPr id="5" name="灯片编号占位符 4"/>
          <p:cNvSpPr>
            <a:spLocks noGrp="1"/>
          </p:cNvSpPr>
          <p:nvPr>
            <p:ph type="sldNum" sz="quarter" idx="11"/>
          </p:nvPr>
        </p:nvSpPr>
        <p:spPr>
          <a:xfrm>
            <a:off x="8112799" y="6440484"/>
            <a:ext cx="922337" cy="476250"/>
          </a:xfrm>
        </p:spPr>
        <p:txBody>
          <a:bodyPr/>
          <a:lstStyle/>
          <a:p>
            <a:pPr>
              <a:defRPr/>
            </a:pPr>
            <a:fld id="{2A5F4D79-7E66-4EF1-850E-A256F3AB9092}" type="slidenum">
              <a:rPr lang="zh-CN" altLang="en-US" smtClean="0"/>
              <a:pPr>
                <a:defRPr/>
              </a:pPr>
              <a:t>42</a:t>
            </a:fld>
            <a:endParaRPr lang="en-US" altLang="zh-CN" dirty="0"/>
          </a:p>
        </p:txBody>
      </p:sp>
      <p:graphicFrame>
        <p:nvGraphicFramePr>
          <p:cNvPr id="8" name="表格 7"/>
          <p:cNvGraphicFramePr>
            <a:graphicFrameLocks noGrp="1"/>
          </p:cNvGraphicFramePr>
          <p:nvPr/>
        </p:nvGraphicFramePr>
        <p:xfrm>
          <a:off x="5399315" y="4567457"/>
          <a:ext cx="3585014" cy="1463040"/>
        </p:xfrm>
        <a:graphic>
          <a:graphicData uri="http://schemas.openxmlformats.org/drawingml/2006/table">
            <a:tbl>
              <a:tblPr/>
              <a:tblGrid>
                <a:gridCol w="1359321"/>
                <a:gridCol w="1055220"/>
                <a:gridCol w="1170473"/>
              </a:tblGrid>
              <a:tr h="0">
                <a:tc>
                  <a:txBody>
                    <a:bodyPr/>
                    <a:lstStyle/>
                    <a:p>
                      <a:pPr algn="ctr">
                        <a:spcAft>
                          <a:spcPts val="0"/>
                        </a:spcAft>
                      </a:pPr>
                      <a:r>
                        <a:rPr lang="zh-CN" altLang="en-US" sz="1600" b="1" kern="100" dirty="0" smtClean="0">
                          <a:solidFill>
                            <a:srgbClr val="FF0000"/>
                          </a:solidFill>
                          <a:latin typeface="Times New Roman"/>
                          <a:ea typeface="宋体"/>
                        </a:rPr>
                        <a:t>比较</a:t>
                      </a:r>
                      <a:endParaRPr lang="en-US" sz="1600" b="1" kern="100" dirty="0">
                        <a:solidFill>
                          <a:srgbClr val="FF0000"/>
                        </a:solidFill>
                        <a:latin typeface="Times New Roman"/>
                        <a:ea typeface="宋体"/>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spcAft>
                          <a:spcPts val="0"/>
                        </a:spcAft>
                      </a:pPr>
                      <a:r>
                        <a:rPr lang="zh-CN" altLang="en-US" sz="1600" b="1" kern="100" dirty="0" smtClean="0">
                          <a:solidFill>
                            <a:srgbClr val="FF0000"/>
                          </a:solidFill>
                          <a:latin typeface="Times New Roman"/>
                          <a:ea typeface="宋体"/>
                        </a:rPr>
                        <a:t>无中断</a:t>
                      </a:r>
                      <a:r>
                        <a:rPr lang="en-US" sz="1600" b="1" kern="100" dirty="0" smtClean="0">
                          <a:solidFill>
                            <a:srgbClr val="FF0000"/>
                          </a:solidFill>
                          <a:latin typeface="Times New Roman"/>
                          <a:ea typeface="宋体"/>
                        </a:rPr>
                        <a:t> </a:t>
                      </a:r>
                      <a:endParaRPr lang="zh-CN" sz="1600" b="1" kern="100" dirty="0">
                        <a:solidFill>
                          <a:srgbClr val="FF0000"/>
                        </a:solidFill>
                        <a:latin typeface="Times New Roman"/>
                        <a:ea typeface="宋体"/>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spcAft>
                          <a:spcPts val="0"/>
                        </a:spcAft>
                      </a:pPr>
                      <a:r>
                        <a:rPr lang="zh-CN" altLang="en-US" sz="1600" b="1" kern="100" dirty="0" smtClean="0">
                          <a:solidFill>
                            <a:srgbClr val="FF0000"/>
                          </a:solidFill>
                          <a:latin typeface="Times New Roman"/>
                          <a:ea typeface="宋体"/>
                        </a:rPr>
                        <a:t>有中断</a:t>
                      </a:r>
                      <a:endParaRPr lang="zh-CN" sz="1600" b="1" kern="100" dirty="0">
                        <a:solidFill>
                          <a:srgbClr val="FF0000"/>
                        </a:solidFill>
                        <a:latin typeface="Times New Roman"/>
                        <a:ea typeface="宋体"/>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r>
              <a:tr h="0">
                <a:tc>
                  <a:txBody>
                    <a:bodyPr/>
                    <a:lstStyle/>
                    <a:p>
                      <a:pPr algn="l">
                        <a:spcAft>
                          <a:spcPts val="0"/>
                        </a:spcAft>
                      </a:pPr>
                      <a:r>
                        <a:rPr lang="en-US" sz="1600" kern="100" dirty="0" smtClean="0">
                          <a:solidFill>
                            <a:srgbClr val="FF0000"/>
                          </a:solidFill>
                          <a:latin typeface="Times New Roman"/>
                          <a:ea typeface="宋体"/>
                        </a:rPr>
                        <a:t>I/O</a:t>
                      </a:r>
                      <a:r>
                        <a:rPr lang="zh-CN" altLang="en-US" sz="1600" kern="100" dirty="0" smtClean="0">
                          <a:solidFill>
                            <a:srgbClr val="FF0000"/>
                          </a:solidFill>
                          <a:latin typeface="Times New Roman"/>
                          <a:ea typeface="宋体"/>
                        </a:rPr>
                        <a:t>与内存间数据传输通过</a:t>
                      </a:r>
                      <a:r>
                        <a:rPr lang="en-US" altLang="zh-CN" sz="1600" kern="100" dirty="0" smtClean="0">
                          <a:solidFill>
                            <a:srgbClr val="FF0000"/>
                          </a:solidFill>
                          <a:latin typeface="Times New Roman"/>
                          <a:ea typeface="宋体"/>
                        </a:rPr>
                        <a:t>CPU</a:t>
                      </a:r>
                      <a:endParaRPr lang="zh-CN" sz="1600" kern="100" dirty="0">
                        <a:solidFill>
                          <a:srgbClr val="FF0000"/>
                        </a:solidFill>
                        <a:latin typeface="Times New Roman"/>
                        <a:ea typeface="宋体"/>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l">
                        <a:spcAft>
                          <a:spcPts val="0"/>
                        </a:spcAft>
                      </a:pPr>
                      <a:r>
                        <a:rPr lang="en-US" sz="1600" kern="100" dirty="0">
                          <a:solidFill>
                            <a:srgbClr val="FF0000"/>
                          </a:solidFill>
                          <a:latin typeface="Times New Roman"/>
                          <a:ea typeface="宋体"/>
                        </a:rPr>
                        <a:t>Programmed I/O </a:t>
                      </a:r>
                      <a:endParaRPr lang="zh-CN" sz="1600" kern="100" dirty="0">
                        <a:solidFill>
                          <a:srgbClr val="FF0000"/>
                        </a:solidFill>
                        <a:latin typeface="Times New Roman"/>
                        <a:ea typeface="宋体"/>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l">
                        <a:spcAft>
                          <a:spcPts val="0"/>
                        </a:spcAft>
                      </a:pPr>
                      <a:r>
                        <a:rPr lang="en-US" sz="1600" kern="100">
                          <a:solidFill>
                            <a:srgbClr val="FF0000"/>
                          </a:solidFill>
                          <a:latin typeface="Times New Roman"/>
                          <a:ea typeface="宋体"/>
                        </a:rPr>
                        <a:t>Interrupt-driven I/O</a:t>
                      </a:r>
                      <a:endParaRPr lang="zh-CN" sz="1600" kern="100">
                        <a:solidFill>
                          <a:srgbClr val="FF0000"/>
                        </a:solidFill>
                        <a:latin typeface="Times New Roman"/>
                        <a:ea typeface="宋体"/>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r>
              <a:tr h="0">
                <a:tc>
                  <a:txBody>
                    <a:bodyPr/>
                    <a:lstStyle/>
                    <a:p>
                      <a:pPr algn="l">
                        <a:spcAft>
                          <a:spcPts val="0"/>
                        </a:spcAft>
                      </a:pPr>
                      <a:r>
                        <a:rPr lang="en-US" sz="1600" kern="100" dirty="0" smtClean="0">
                          <a:solidFill>
                            <a:srgbClr val="FF0000"/>
                          </a:solidFill>
                          <a:latin typeface="Times New Roman"/>
                          <a:ea typeface="宋体"/>
                        </a:rPr>
                        <a:t>I/O</a:t>
                      </a:r>
                      <a:r>
                        <a:rPr lang="zh-CN" altLang="en-US" sz="1600" kern="100" dirty="0" smtClean="0">
                          <a:solidFill>
                            <a:srgbClr val="FF0000"/>
                          </a:solidFill>
                          <a:latin typeface="Times New Roman"/>
                          <a:ea typeface="宋体"/>
                        </a:rPr>
                        <a:t>与内存间直接数据传输</a:t>
                      </a:r>
                      <a:endParaRPr lang="zh-CN" sz="1600" kern="100" dirty="0">
                        <a:solidFill>
                          <a:srgbClr val="FF0000"/>
                        </a:solidFill>
                        <a:latin typeface="Times New Roman"/>
                        <a:ea typeface="宋体"/>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l">
                        <a:spcAft>
                          <a:spcPts val="0"/>
                        </a:spcAft>
                      </a:pPr>
                      <a:endParaRPr lang="en-US" sz="1600" kern="100" dirty="0">
                        <a:solidFill>
                          <a:srgbClr val="FF0000"/>
                        </a:solidFill>
                        <a:latin typeface="Times New Roman"/>
                        <a:ea typeface="宋体"/>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l">
                        <a:spcAft>
                          <a:spcPts val="0"/>
                        </a:spcAft>
                      </a:pPr>
                      <a:r>
                        <a:rPr lang="en-US" sz="1600" kern="100" dirty="0" smtClean="0">
                          <a:solidFill>
                            <a:srgbClr val="FF0000"/>
                          </a:solidFill>
                          <a:latin typeface="Times New Roman"/>
                          <a:ea typeface="宋体"/>
                        </a:rPr>
                        <a:t>DMA</a:t>
                      </a:r>
                      <a:endParaRPr lang="zh-CN" sz="1600" kern="100" dirty="0">
                        <a:solidFill>
                          <a:srgbClr val="FF0000"/>
                        </a:solidFill>
                        <a:latin typeface="Times New Roman"/>
                        <a:ea typeface="宋体"/>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r>
            </a:tbl>
          </a:graphicData>
        </a:graphic>
      </p:graphicFrame>
      <p:sp>
        <p:nvSpPr>
          <p:cNvPr id="7" name="TextBox 6"/>
          <p:cNvSpPr txBox="1"/>
          <p:nvPr/>
        </p:nvSpPr>
        <p:spPr>
          <a:xfrm>
            <a:off x="6270171" y="4194624"/>
            <a:ext cx="1944915" cy="369332"/>
          </a:xfrm>
          <a:prstGeom prst="rect">
            <a:avLst/>
          </a:prstGeom>
          <a:noFill/>
        </p:spPr>
        <p:txBody>
          <a:bodyPr wrap="square" rtlCol="0">
            <a:spAutoFit/>
          </a:bodyPr>
          <a:lstStyle/>
          <a:p>
            <a:pPr algn="ctr"/>
            <a:r>
              <a:rPr lang="zh-CN" altLang="en-US" b="1" dirty="0" smtClean="0">
                <a:solidFill>
                  <a:srgbClr val="FF0000"/>
                </a:solidFill>
              </a:rPr>
              <a:t>三种方式的比较</a:t>
            </a:r>
            <a:endParaRPr lang="zh-CN" altLang="en-US" b="1" dirty="0">
              <a:solidFill>
                <a:srgbClr val="FF0000"/>
              </a:solidFill>
            </a:endParaRP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DMA</a:t>
            </a:r>
            <a:r>
              <a:rPr lang="zh-CN" altLang="en-US" dirty="0" smtClean="0"/>
              <a:t>小结</a:t>
            </a:r>
            <a:endParaRPr lang="zh-CN" altLang="en-US" dirty="0"/>
          </a:p>
        </p:txBody>
      </p:sp>
      <p:sp>
        <p:nvSpPr>
          <p:cNvPr id="3" name="内容占位符 2"/>
          <p:cNvSpPr>
            <a:spLocks noGrp="1"/>
          </p:cNvSpPr>
          <p:nvPr>
            <p:ph idx="1"/>
          </p:nvPr>
        </p:nvSpPr>
        <p:spPr>
          <a:xfrm>
            <a:off x="457200" y="1471613"/>
            <a:ext cx="7932057" cy="4641850"/>
          </a:xfrm>
        </p:spPr>
        <p:txBody>
          <a:bodyPr/>
          <a:lstStyle/>
          <a:p>
            <a:r>
              <a:rPr lang="zh-CN" altLang="en-US" sz="2400" dirty="0" smtClean="0"/>
              <a:t>数据传输的基本单位是数据块，即在</a:t>
            </a:r>
            <a:r>
              <a:rPr lang="en-US" altLang="zh-CN" sz="2400" dirty="0" smtClean="0"/>
              <a:t>CPU</a:t>
            </a:r>
            <a:r>
              <a:rPr lang="zh-CN" altLang="en-US" sz="2400" dirty="0" smtClean="0"/>
              <a:t>与</a:t>
            </a:r>
            <a:r>
              <a:rPr lang="en-US" altLang="zh-CN" sz="2400" dirty="0" smtClean="0"/>
              <a:t>I/O</a:t>
            </a:r>
            <a:r>
              <a:rPr lang="zh-CN" altLang="en-US" sz="2400" dirty="0" smtClean="0"/>
              <a:t>设备之间，每次传送至少一个数据块；</a:t>
            </a:r>
            <a:endParaRPr lang="en-US" altLang="zh-CN" sz="2400" dirty="0" smtClean="0"/>
          </a:p>
          <a:p>
            <a:r>
              <a:rPr lang="zh-CN" altLang="en-US" sz="2400" dirty="0" smtClean="0"/>
              <a:t>所传送的数据是从设备直接送入内存的，或者相反； </a:t>
            </a:r>
            <a:endParaRPr lang="en-US" altLang="zh-CN" sz="2400" dirty="0" smtClean="0"/>
          </a:p>
          <a:p>
            <a:r>
              <a:rPr lang="zh-CN" altLang="en-US" sz="2400" dirty="0" smtClean="0"/>
              <a:t>仅在传送一个或多个数据块的开始和结束时，才需</a:t>
            </a:r>
            <a:r>
              <a:rPr lang="en-US" altLang="zh-CN" sz="2400" dirty="0" smtClean="0"/>
              <a:t>CPU</a:t>
            </a:r>
            <a:r>
              <a:rPr lang="zh-CN" altLang="en-US" sz="2400" dirty="0" smtClean="0"/>
              <a:t>干预，整块数据的传送是在控制器的控制下完成的。可见，</a:t>
            </a:r>
            <a:r>
              <a:rPr lang="en-US" altLang="zh-CN" sz="2400" dirty="0" smtClean="0"/>
              <a:t>DMA</a:t>
            </a:r>
            <a:r>
              <a:rPr lang="zh-CN" altLang="en-US" sz="2400" dirty="0" smtClean="0"/>
              <a:t>方式较之中断驱动方式，又是成百倍地减少了</a:t>
            </a:r>
            <a:r>
              <a:rPr lang="en-US" altLang="zh-CN" sz="2400" dirty="0" smtClean="0"/>
              <a:t>CPU</a:t>
            </a:r>
            <a:r>
              <a:rPr lang="zh-CN" altLang="en-US" sz="2400" dirty="0" smtClean="0"/>
              <a:t>对</a:t>
            </a:r>
            <a:r>
              <a:rPr lang="en-US" altLang="zh-CN" sz="2400" dirty="0" smtClean="0"/>
              <a:t>I/O</a:t>
            </a:r>
            <a:r>
              <a:rPr lang="zh-CN" altLang="en-US" sz="2400" dirty="0" smtClean="0"/>
              <a:t>的干预，进一步提高了</a:t>
            </a:r>
            <a:r>
              <a:rPr lang="en-US" altLang="zh-CN" sz="2400" dirty="0" smtClean="0"/>
              <a:t>CPU</a:t>
            </a:r>
            <a:r>
              <a:rPr lang="zh-CN" altLang="en-US" sz="2400" dirty="0" smtClean="0"/>
              <a:t>与</a:t>
            </a:r>
            <a:r>
              <a:rPr lang="en-US" altLang="zh-CN" sz="2400" dirty="0" smtClean="0"/>
              <a:t>I/O</a:t>
            </a:r>
            <a:r>
              <a:rPr lang="zh-CN" altLang="en-US" sz="2400" dirty="0" smtClean="0"/>
              <a:t>设备的并行操作程度。</a:t>
            </a:r>
            <a:endParaRPr lang="zh-CN" altLang="en-US" sz="2400" dirty="0"/>
          </a:p>
        </p:txBody>
      </p:sp>
      <p:sp>
        <p:nvSpPr>
          <p:cNvPr id="4" name="页脚占位符 3"/>
          <p:cNvSpPr>
            <a:spLocks noGrp="1"/>
          </p:cNvSpPr>
          <p:nvPr>
            <p:ph type="ftr" sz="quarter" idx="10"/>
          </p:nvPr>
        </p:nvSpPr>
        <p:spPr/>
        <p:txBody>
          <a:bodyPr/>
          <a:lstStyle/>
          <a:p>
            <a:pPr>
              <a:defRPr/>
            </a:pPr>
            <a:r>
              <a:rPr lang="zh-CN" altLang="en-US" dirty="0" smtClean="0"/>
              <a:t>USTC</a:t>
            </a:r>
            <a:r>
              <a:rPr lang="en-US" altLang="zh-CN" dirty="0" smtClean="0"/>
              <a:t>-</a:t>
            </a:r>
            <a:r>
              <a:rPr lang="zh-CN" altLang="en-US" dirty="0" smtClean="0"/>
              <a:t>21000201-OPERATING SYSTEMS; </a:t>
            </a:r>
            <a:r>
              <a:rPr lang="de-DE" altLang="zh-CN" dirty="0" smtClean="0"/>
              <a:t>FALL 2016; INSTRUCTOR: LINGBO WEI</a:t>
            </a:r>
            <a:endParaRPr lang="en-US" altLang="zh-CN" dirty="0"/>
          </a:p>
        </p:txBody>
      </p:sp>
      <p:sp>
        <p:nvSpPr>
          <p:cNvPr id="5" name="灯片编号占位符 4"/>
          <p:cNvSpPr>
            <a:spLocks noGrp="1"/>
          </p:cNvSpPr>
          <p:nvPr>
            <p:ph type="sldNum" sz="quarter" idx="11"/>
          </p:nvPr>
        </p:nvSpPr>
        <p:spPr/>
        <p:txBody>
          <a:bodyPr/>
          <a:lstStyle/>
          <a:p>
            <a:pPr>
              <a:defRPr/>
            </a:pPr>
            <a:fld id="{2A5F4D79-7E66-4EF1-850E-A256F3AB9092}" type="slidenum">
              <a:rPr lang="zh-CN" altLang="en-US" smtClean="0"/>
              <a:pPr>
                <a:defRPr/>
              </a:pPr>
              <a:t>43</a:t>
            </a:fld>
            <a:endParaRPr lang="en-US" altLang="zh-CN"/>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5"/>
          <p:cNvSpPr>
            <a:spLocks noGrp="1" noChangeArrowheads="1"/>
          </p:cNvSpPr>
          <p:nvPr>
            <p:ph type="ftr" sz="quarter" idx="10"/>
          </p:nvPr>
        </p:nvSpPr>
        <p:spPr>
          <a:noFill/>
        </p:spPr>
        <p:txBody>
          <a:bodyPr/>
          <a:lstStyle/>
          <a:p>
            <a:r>
              <a:rPr lang="zh-CN" altLang="en-US" dirty="0" smtClean="0">
                <a:latin typeface="Arial" pitchFamily="34" charset="0"/>
              </a:rPr>
              <a:t>USTC</a:t>
            </a:r>
            <a:r>
              <a:rPr lang="en-US" altLang="zh-CN" dirty="0" smtClean="0">
                <a:latin typeface="Arial" pitchFamily="34" charset="0"/>
              </a:rPr>
              <a:t>-</a:t>
            </a:r>
            <a:r>
              <a:rPr lang="zh-CN" altLang="en-US" dirty="0" smtClean="0">
                <a:latin typeface="Arial" pitchFamily="34" charset="0"/>
              </a:rPr>
              <a:t>21000201-OPERATING SYSTEMS; </a:t>
            </a:r>
            <a:r>
              <a:rPr lang="de-DE" altLang="zh-CN" dirty="0" smtClean="0">
                <a:latin typeface="Arial" pitchFamily="34" charset="0"/>
              </a:rPr>
              <a:t>FALL 2016; INSTRUCTOR: LINGBO WEI</a:t>
            </a:r>
            <a:endParaRPr lang="en-US" altLang="zh-CN" dirty="0" smtClean="0">
              <a:latin typeface="Arial" pitchFamily="34" charset="0"/>
            </a:endParaRPr>
          </a:p>
        </p:txBody>
      </p:sp>
      <p:sp>
        <p:nvSpPr>
          <p:cNvPr id="3075" name="Rectangle 6"/>
          <p:cNvSpPr>
            <a:spLocks noGrp="1" noChangeArrowheads="1"/>
          </p:cNvSpPr>
          <p:nvPr>
            <p:ph type="sldNum" sz="quarter" idx="11"/>
          </p:nvPr>
        </p:nvSpPr>
        <p:spPr>
          <a:noFill/>
        </p:spPr>
        <p:txBody>
          <a:bodyPr/>
          <a:lstStyle/>
          <a:p>
            <a:fld id="{C6CF084C-5602-4064-9685-76A2A83A3E21}" type="slidenum">
              <a:rPr lang="zh-CN" altLang="en-US" smtClean="0">
                <a:latin typeface="Arial" pitchFamily="34" charset="0"/>
              </a:rPr>
              <a:pPr/>
              <a:t>44</a:t>
            </a:fld>
            <a:endParaRPr lang="en-US" altLang="zh-CN" smtClean="0">
              <a:latin typeface="Arial" pitchFamily="34" charset="0"/>
            </a:endParaRPr>
          </a:p>
        </p:txBody>
      </p:sp>
      <p:sp>
        <p:nvSpPr>
          <p:cNvPr id="3076" name="Rectangle 2"/>
          <p:cNvSpPr>
            <a:spLocks noGrp="1" noChangeArrowheads="1"/>
          </p:cNvSpPr>
          <p:nvPr>
            <p:ph type="title"/>
          </p:nvPr>
        </p:nvSpPr>
        <p:spPr/>
        <p:txBody>
          <a:bodyPr/>
          <a:lstStyle/>
          <a:p>
            <a:r>
              <a:rPr lang="en-US" altLang="zh-CN" dirty="0" smtClean="0">
                <a:ea typeface="宋体" pitchFamily="2" charset="-122"/>
              </a:rPr>
              <a:t>Part 3: I/O Management</a:t>
            </a:r>
            <a:endParaRPr lang="zh-CN" altLang="en-US" dirty="0" smtClean="0">
              <a:ea typeface="宋体" pitchFamily="2" charset="-122"/>
            </a:endParaRPr>
          </a:p>
        </p:txBody>
      </p:sp>
      <p:sp>
        <p:nvSpPr>
          <p:cNvPr id="3077" name="Rectangle 3"/>
          <p:cNvSpPr>
            <a:spLocks noGrp="1" noChangeArrowheads="1"/>
          </p:cNvSpPr>
          <p:nvPr>
            <p:ph type="body" idx="1"/>
          </p:nvPr>
        </p:nvSpPr>
        <p:spPr>
          <a:xfrm>
            <a:off x="457200" y="1282931"/>
            <a:ext cx="8204200" cy="4641850"/>
          </a:xfrm>
        </p:spPr>
        <p:txBody>
          <a:bodyPr/>
          <a:lstStyle/>
          <a:p>
            <a:r>
              <a:rPr lang="en-US" altLang="zh-CN" dirty="0" smtClean="0">
                <a:solidFill>
                  <a:schemeClr val="bg2">
                    <a:lumMod val="60000"/>
                    <a:lumOff val="40000"/>
                  </a:schemeClr>
                </a:solidFill>
                <a:ea typeface="宋体" pitchFamily="2" charset="-122"/>
              </a:rPr>
              <a:t>Overview of the OS Role in I/O</a:t>
            </a:r>
          </a:p>
          <a:p>
            <a:r>
              <a:rPr lang="en-US" altLang="zh-CN" dirty="0" smtClean="0">
                <a:solidFill>
                  <a:schemeClr val="bg2">
                    <a:lumMod val="60000"/>
                    <a:lumOff val="40000"/>
                  </a:schemeClr>
                </a:solidFill>
                <a:ea typeface="宋体" pitchFamily="2" charset="-122"/>
              </a:rPr>
              <a:t>Principles of I/O Hardware</a:t>
            </a:r>
          </a:p>
          <a:p>
            <a:r>
              <a:rPr lang="en-US" altLang="zh-CN" dirty="0" smtClean="0">
                <a:solidFill>
                  <a:schemeClr val="bg2">
                    <a:lumMod val="60000"/>
                    <a:lumOff val="40000"/>
                  </a:schemeClr>
                </a:solidFill>
                <a:ea typeface="宋体" pitchFamily="2" charset="-122"/>
              </a:rPr>
              <a:t>CPU-I/O Communication Techniques</a:t>
            </a:r>
          </a:p>
          <a:p>
            <a:r>
              <a:rPr lang="en-US" altLang="zh-CN" u="sng" dirty="0" smtClean="0">
                <a:solidFill>
                  <a:srgbClr val="993300"/>
                </a:solidFill>
                <a:ea typeface="宋体" pitchFamily="2" charset="-122"/>
              </a:rPr>
              <a:t>Buffering Strategies</a:t>
            </a:r>
          </a:p>
          <a:p>
            <a:pPr lvl="1"/>
            <a:r>
              <a:rPr lang="en-US" altLang="zh-CN" dirty="0" smtClean="0">
                <a:ea typeface="宋体" pitchFamily="2" charset="-122"/>
              </a:rPr>
              <a:t>Single buffering</a:t>
            </a:r>
          </a:p>
          <a:p>
            <a:pPr lvl="1"/>
            <a:r>
              <a:rPr lang="en-US" altLang="zh-CN" dirty="0" smtClean="0">
                <a:ea typeface="宋体" pitchFamily="2" charset="-122"/>
              </a:rPr>
              <a:t>Double buffering</a:t>
            </a:r>
          </a:p>
          <a:p>
            <a:pPr lvl="1"/>
            <a:r>
              <a:rPr lang="en-US" altLang="zh-CN" dirty="0" smtClean="0">
                <a:ea typeface="宋体" pitchFamily="2" charset="-122"/>
              </a:rPr>
              <a:t>Circular buffering</a:t>
            </a:r>
          </a:p>
          <a:p>
            <a:pPr lvl="1"/>
            <a:r>
              <a:rPr lang="en-US" altLang="zh-CN" dirty="0" smtClean="0">
                <a:ea typeface="宋体" pitchFamily="2" charset="-122"/>
              </a:rPr>
              <a:t>Buffer pool</a:t>
            </a:r>
          </a:p>
          <a:p>
            <a:r>
              <a:rPr lang="en-US" altLang="zh-CN" dirty="0" smtClean="0">
                <a:solidFill>
                  <a:schemeClr val="bg2">
                    <a:lumMod val="60000"/>
                    <a:lumOff val="40000"/>
                  </a:schemeClr>
                </a:solidFill>
                <a:ea typeface="宋体" pitchFamily="2" charset="-122"/>
              </a:rPr>
              <a:t>I/O Software Layers</a:t>
            </a:r>
          </a:p>
          <a:p>
            <a:r>
              <a:rPr lang="en-US" altLang="zh-CN" dirty="0" smtClean="0">
                <a:solidFill>
                  <a:schemeClr val="bg2">
                    <a:lumMod val="60000"/>
                    <a:lumOff val="40000"/>
                  </a:schemeClr>
                </a:solidFill>
                <a:ea typeface="宋体" pitchFamily="2" charset="-122"/>
              </a:rPr>
              <a:t>Magnetic Disk I/O</a:t>
            </a: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Why Buffering?</a:t>
            </a:r>
            <a:endParaRPr lang="zh-CN" altLang="en-US" dirty="0"/>
          </a:p>
        </p:txBody>
      </p:sp>
      <p:sp>
        <p:nvSpPr>
          <p:cNvPr id="3" name="内容占位符 2"/>
          <p:cNvSpPr>
            <a:spLocks noGrp="1"/>
          </p:cNvSpPr>
          <p:nvPr>
            <p:ph idx="1"/>
          </p:nvPr>
        </p:nvSpPr>
        <p:spPr>
          <a:xfrm>
            <a:off x="442686" y="1210361"/>
            <a:ext cx="8229600" cy="5001752"/>
          </a:xfrm>
        </p:spPr>
        <p:txBody>
          <a:bodyPr/>
          <a:lstStyle/>
          <a:p>
            <a:r>
              <a:rPr lang="zh-CN" altLang="en-US" sz="2400" b="1" dirty="0" smtClean="0">
                <a:solidFill>
                  <a:srgbClr val="006600"/>
                </a:solidFill>
              </a:rPr>
              <a:t>缓冲的引入</a:t>
            </a:r>
          </a:p>
          <a:p>
            <a:pPr lvl="1"/>
            <a:r>
              <a:rPr lang="zh-CN" altLang="en-US" sz="2000" b="1" dirty="0" smtClean="0"/>
              <a:t>缓和</a:t>
            </a:r>
            <a:r>
              <a:rPr lang="en-US" altLang="zh-CN" sz="2000" b="1" dirty="0" smtClean="0"/>
              <a:t>CPU</a:t>
            </a:r>
            <a:r>
              <a:rPr lang="zh-CN" altLang="en-US" sz="2000" b="1" dirty="0" smtClean="0"/>
              <a:t>与</a:t>
            </a:r>
            <a:r>
              <a:rPr lang="en-US" altLang="zh-CN" sz="2000" b="1" dirty="0" smtClean="0"/>
              <a:t>I/O</a:t>
            </a:r>
            <a:r>
              <a:rPr lang="zh-CN" altLang="en-US" sz="2000" b="1" dirty="0" smtClean="0"/>
              <a:t>设备之间速度不匹配的矛盾</a:t>
            </a:r>
          </a:p>
          <a:p>
            <a:pPr lvl="1"/>
            <a:r>
              <a:rPr lang="zh-CN" altLang="en-US" sz="2000" b="1" dirty="0" smtClean="0"/>
              <a:t>减少对</a:t>
            </a:r>
            <a:r>
              <a:rPr lang="en-US" altLang="zh-CN" sz="2000" b="1" dirty="0" smtClean="0"/>
              <a:t>CPU</a:t>
            </a:r>
            <a:r>
              <a:rPr lang="zh-CN" altLang="en-US" sz="2000" b="1" dirty="0" smtClean="0"/>
              <a:t>的中断频率</a:t>
            </a:r>
            <a:r>
              <a:rPr lang="zh-CN" altLang="en-US" sz="2000" b="1" smtClean="0"/>
              <a:t>，放宽</a:t>
            </a:r>
            <a:r>
              <a:rPr lang="en-US" altLang="zh-CN" sz="2000" b="1" smtClean="0"/>
              <a:t>CPU</a:t>
            </a:r>
            <a:r>
              <a:rPr lang="zh-CN" altLang="en-US" sz="2000" b="1" dirty="0" smtClean="0"/>
              <a:t>对中断响应时间的限制。</a:t>
            </a:r>
          </a:p>
          <a:p>
            <a:pPr lvl="1"/>
            <a:r>
              <a:rPr lang="zh-CN" altLang="en-US" sz="2000" b="1" dirty="0" smtClean="0"/>
              <a:t>提高</a:t>
            </a:r>
            <a:r>
              <a:rPr lang="en-US" altLang="zh-CN" sz="2000" b="1" dirty="0" smtClean="0"/>
              <a:t>CPU</a:t>
            </a:r>
            <a:r>
              <a:rPr lang="zh-CN" altLang="en-US" sz="2000" b="1" dirty="0" smtClean="0"/>
              <a:t>和</a:t>
            </a:r>
            <a:r>
              <a:rPr lang="en-US" altLang="zh-CN" sz="2000" b="1" dirty="0" smtClean="0"/>
              <a:t>I/O</a:t>
            </a:r>
            <a:r>
              <a:rPr lang="zh-CN" altLang="en-US" sz="2000" b="1" dirty="0" smtClean="0"/>
              <a:t>设备之间的并行性</a:t>
            </a:r>
            <a:endParaRPr lang="zh-CN" altLang="en-US" sz="2400" b="1" dirty="0" smtClean="0"/>
          </a:p>
          <a:p>
            <a:r>
              <a:rPr lang="zh-CN" altLang="en-US" sz="2400" b="1" dirty="0" smtClean="0">
                <a:solidFill>
                  <a:srgbClr val="006600"/>
                </a:solidFill>
              </a:rPr>
              <a:t>缓冲的实现方法</a:t>
            </a:r>
          </a:p>
          <a:p>
            <a:pPr lvl="1"/>
            <a:r>
              <a:rPr lang="zh-CN" altLang="en-US" sz="2000" b="1" dirty="0" smtClean="0"/>
              <a:t>采用专用的硬件缓冲器（如</a:t>
            </a:r>
            <a:r>
              <a:rPr lang="en-US" altLang="zh-CN" sz="2000" b="1" dirty="0" smtClean="0"/>
              <a:t>Cache</a:t>
            </a:r>
            <a:r>
              <a:rPr lang="zh-CN" altLang="en-US" sz="2000" b="1" dirty="0" smtClean="0"/>
              <a:t>，</a:t>
            </a:r>
            <a:r>
              <a:rPr lang="en-US" altLang="zh-CN" sz="2000" b="1" dirty="0" smtClean="0"/>
              <a:t>I/O</a:t>
            </a:r>
            <a:r>
              <a:rPr lang="zh-CN" altLang="en-US" sz="2000" b="1" dirty="0" smtClean="0"/>
              <a:t>设备和控制器内部的专用缓冲区）</a:t>
            </a:r>
          </a:p>
          <a:p>
            <a:pPr lvl="1"/>
            <a:r>
              <a:rPr lang="zh-CN" altLang="en-US" sz="2000" b="1" dirty="0" smtClean="0"/>
              <a:t>在内存中划出一个具有</a:t>
            </a:r>
            <a:r>
              <a:rPr lang="en-US" altLang="zh-CN" sz="2000" b="1" dirty="0" smtClean="0"/>
              <a:t>n</a:t>
            </a:r>
            <a:r>
              <a:rPr lang="zh-CN" altLang="en-US" sz="2000" b="1" dirty="0" smtClean="0"/>
              <a:t>个存储单元的缓冲区，称“</a:t>
            </a:r>
            <a:r>
              <a:rPr lang="zh-CN" altLang="en-US" sz="2000" b="1" dirty="0" smtClean="0">
                <a:solidFill>
                  <a:srgbClr val="FF0000"/>
                </a:solidFill>
              </a:rPr>
              <a:t>软件缓冲</a:t>
            </a:r>
            <a:r>
              <a:rPr lang="zh-CN" altLang="en-US" sz="2000" b="1" dirty="0" smtClean="0"/>
              <a:t>”，也称“</a:t>
            </a:r>
            <a:r>
              <a:rPr lang="zh-CN" altLang="en-US" sz="2000" b="1" dirty="0" smtClean="0">
                <a:solidFill>
                  <a:srgbClr val="FF0000"/>
                </a:solidFill>
              </a:rPr>
              <a:t>内存缓冲区</a:t>
            </a:r>
            <a:r>
              <a:rPr lang="zh-CN" altLang="en-US" sz="2000" b="1" dirty="0" smtClean="0"/>
              <a:t>”。</a:t>
            </a:r>
            <a:endParaRPr lang="en-US" altLang="zh-CN" sz="2000" b="1" dirty="0" smtClean="0"/>
          </a:p>
          <a:p>
            <a:r>
              <a:rPr lang="zh-CN" altLang="en-US" sz="2400" b="1" dirty="0" smtClean="0">
                <a:solidFill>
                  <a:srgbClr val="006600"/>
                </a:solidFill>
              </a:rPr>
              <a:t>缓冲技术实现的有效性前提</a:t>
            </a:r>
          </a:p>
          <a:p>
            <a:pPr lvl="1"/>
            <a:r>
              <a:rPr lang="zh-CN" altLang="en-US" sz="2000" b="1" dirty="0" smtClean="0"/>
              <a:t>快方的快是阵发性</a:t>
            </a:r>
            <a:r>
              <a:rPr lang="en-US" altLang="zh-CN" sz="2000" b="1" dirty="0" smtClean="0"/>
              <a:t>(</a:t>
            </a:r>
            <a:r>
              <a:rPr lang="zh-CN" altLang="en-US" sz="2000" b="1" dirty="0" smtClean="0"/>
              <a:t>包括突发性与间歇性</a:t>
            </a:r>
            <a:r>
              <a:rPr lang="en-US" altLang="zh-CN" sz="2000" b="1" dirty="0" smtClean="0"/>
              <a:t>)</a:t>
            </a:r>
            <a:r>
              <a:rPr lang="zh-CN" altLang="en-US" sz="2000" b="1" dirty="0" smtClean="0"/>
              <a:t>的快，而不是持续性的快（例</a:t>
            </a:r>
            <a:r>
              <a:rPr lang="en-US" altLang="zh-CN" sz="2000" b="1" dirty="0" smtClean="0"/>
              <a:t>:</a:t>
            </a:r>
            <a:r>
              <a:rPr lang="zh-CN" altLang="en-US" sz="2000" b="1" dirty="0" smtClean="0"/>
              <a:t>各种</a:t>
            </a:r>
            <a:r>
              <a:rPr lang="en-US" altLang="zh-CN" sz="2000" b="1" dirty="0" smtClean="0"/>
              <a:t>I/O</a:t>
            </a:r>
            <a:r>
              <a:rPr lang="zh-CN" altLang="en-US" sz="2000" b="1" dirty="0" smtClean="0"/>
              <a:t>缓冲区）。</a:t>
            </a:r>
          </a:p>
          <a:p>
            <a:pPr lvl="1"/>
            <a:r>
              <a:rPr lang="zh-CN" altLang="en-US" sz="2000" b="1" dirty="0" smtClean="0"/>
              <a:t>访问局部性，即局部的数据被连续多次访问（例</a:t>
            </a:r>
            <a:r>
              <a:rPr lang="en-US" altLang="zh-CN" sz="2000" b="1" dirty="0" smtClean="0"/>
              <a:t>:Cache)</a:t>
            </a:r>
            <a:r>
              <a:rPr lang="zh-CN" altLang="en-US" sz="2000" b="1" dirty="0" smtClean="0"/>
              <a:t>。</a:t>
            </a:r>
            <a:endParaRPr lang="zh-CN" altLang="en-US" sz="2000" b="1" dirty="0"/>
          </a:p>
        </p:txBody>
      </p:sp>
      <p:sp>
        <p:nvSpPr>
          <p:cNvPr id="4" name="页脚占位符 3"/>
          <p:cNvSpPr>
            <a:spLocks noGrp="1"/>
          </p:cNvSpPr>
          <p:nvPr>
            <p:ph type="ftr" sz="quarter" idx="10"/>
          </p:nvPr>
        </p:nvSpPr>
        <p:spPr/>
        <p:txBody>
          <a:bodyPr/>
          <a:lstStyle/>
          <a:p>
            <a:pPr>
              <a:defRPr/>
            </a:pPr>
            <a:r>
              <a:rPr lang="zh-CN" altLang="en-US" dirty="0" smtClean="0"/>
              <a:t>USTC</a:t>
            </a:r>
            <a:r>
              <a:rPr lang="en-US" altLang="zh-CN" dirty="0" smtClean="0"/>
              <a:t>-</a:t>
            </a:r>
            <a:r>
              <a:rPr lang="zh-CN" altLang="en-US" dirty="0" smtClean="0"/>
              <a:t>21000201-OPERATING SYSTEMS; </a:t>
            </a:r>
            <a:r>
              <a:rPr lang="de-DE" altLang="zh-CN" dirty="0" smtClean="0"/>
              <a:t>FALL 2016; INSTRUCTOR: LINGBO WEI</a:t>
            </a:r>
            <a:endParaRPr lang="en-US" altLang="zh-CN" dirty="0"/>
          </a:p>
        </p:txBody>
      </p:sp>
      <p:sp>
        <p:nvSpPr>
          <p:cNvPr id="5" name="灯片编号占位符 4"/>
          <p:cNvSpPr>
            <a:spLocks noGrp="1"/>
          </p:cNvSpPr>
          <p:nvPr>
            <p:ph type="sldNum" sz="quarter" idx="11"/>
          </p:nvPr>
        </p:nvSpPr>
        <p:spPr/>
        <p:txBody>
          <a:bodyPr/>
          <a:lstStyle/>
          <a:p>
            <a:pPr>
              <a:defRPr/>
            </a:pPr>
            <a:fld id="{2A5F4D79-7E66-4EF1-850E-A256F3AB9092}" type="slidenum">
              <a:rPr lang="zh-CN" altLang="en-US" smtClean="0"/>
              <a:pPr>
                <a:defRPr/>
              </a:pPr>
              <a:t>45</a:t>
            </a:fld>
            <a:endParaRPr lang="en-US" altLang="zh-CN"/>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Buffering Strategies</a:t>
            </a:r>
            <a:endParaRPr lang="zh-CN" altLang="en-US" dirty="0"/>
          </a:p>
        </p:txBody>
      </p:sp>
      <p:sp>
        <p:nvSpPr>
          <p:cNvPr id="3" name="内容占位符 2"/>
          <p:cNvSpPr>
            <a:spLocks noGrp="1"/>
          </p:cNvSpPr>
          <p:nvPr>
            <p:ph idx="1"/>
          </p:nvPr>
        </p:nvSpPr>
        <p:spPr>
          <a:xfrm>
            <a:off x="442686" y="4528451"/>
            <a:ext cx="8229600" cy="1846263"/>
          </a:xfrm>
        </p:spPr>
        <p:txBody>
          <a:bodyPr/>
          <a:lstStyle/>
          <a:p>
            <a:r>
              <a:rPr lang="en-US" altLang="zh-CN" sz="2200" dirty="0" err="1" smtClean="0"/>
              <a:t>unbuffered</a:t>
            </a:r>
            <a:r>
              <a:rPr lang="en-US" altLang="zh-CN" sz="2200" dirty="0" smtClean="0"/>
              <a:t> input</a:t>
            </a:r>
            <a:r>
              <a:rPr lang="en-US" altLang="zh-CN" sz="2200" dirty="0" smtClean="0">
                <a:solidFill>
                  <a:srgbClr val="006600"/>
                </a:solidFill>
              </a:rPr>
              <a:t>→ context switch for each transferred byte</a:t>
            </a:r>
          </a:p>
          <a:p>
            <a:r>
              <a:rPr lang="en-US" altLang="zh-CN" sz="2200" dirty="0" smtClean="0"/>
              <a:t>buffering in user space</a:t>
            </a:r>
            <a:r>
              <a:rPr lang="en-US" altLang="zh-CN" sz="2200" dirty="0" smtClean="0">
                <a:solidFill>
                  <a:srgbClr val="006600"/>
                </a:solidFill>
              </a:rPr>
              <a:t>→ what happens if paged out?</a:t>
            </a:r>
          </a:p>
          <a:p>
            <a:r>
              <a:rPr lang="en-US" altLang="zh-CN" sz="2200" dirty="0" smtClean="0"/>
              <a:t>buffering in kernel, copy to user space</a:t>
            </a:r>
            <a:r>
              <a:rPr lang="en-US" altLang="zh-CN" sz="2200" dirty="0" smtClean="0">
                <a:solidFill>
                  <a:srgbClr val="006600"/>
                </a:solidFill>
              </a:rPr>
              <a:t>→ what if buffer full?</a:t>
            </a:r>
          </a:p>
          <a:p>
            <a:r>
              <a:rPr lang="en-US" altLang="zh-CN" sz="2200" dirty="0" smtClean="0"/>
              <a:t>double-buffering in kernel</a:t>
            </a:r>
            <a:r>
              <a:rPr lang="en-US" altLang="zh-CN" sz="2200" dirty="0" smtClean="0">
                <a:solidFill>
                  <a:srgbClr val="006600"/>
                </a:solidFill>
              </a:rPr>
              <a:t>→ what if both buffers full?</a:t>
            </a:r>
            <a:endParaRPr lang="zh-CN" altLang="en-US" sz="2200" dirty="0">
              <a:solidFill>
                <a:srgbClr val="006600"/>
              </a:solidFill>
            </a:endParaRPr>
          </a:p>
        </p:txBody>
      </p:sp>
      <p:sp>
        <p:nvSpPr>
          <p:cNvPr id="4" name="页脚占位符 3"/>
          <p:cNvSpPr>
            <a:spLocks noGrp="1"/>
          </p:cNvSpPr>
          <p:nvPr>
            <p:ph type="ftr" sz="quarter" idx="10"/>
          </p:nvPr>
        </p:nvSpPr>
        <p:spPr/>
        <p:txBody>
          <a:bodyPr/>
          <a:lstStyle/>
          <a:p>
            <a:pPr>
              <a:defRPr/>
            </a:pPr>
            <a:r>
              <a:rPr lang="zh-CN" altLang="en-US" dirty="0" smtClean="0"/>
              <a:t>USTC</a:t>
            </a:r>
            <a:r>
              <a:rPr lang="en-US" altLang="zh-CN" dirty="0" smtClean="0"/>
              <a:t>-</a:t>
            </a:r>
            <a:r>
              <a:rPr lang="zh-CN" altLang="en-US" dirty="0" smtClean="0"/>
              <a:t>21000201-OPERATING SYSTEMS; </a:t>
            </a:r>
            <a:r>
              <a:rPr lang="de-DE" altLang="zh-CN" dirty="0" smtClean="0"/>
              <a:t>FALL 2016; INSTRUCTOR: LINGBO WEI</a:t>
            </a:r>
            <a:endParaRPr lang="en-US" altLang="zh-CN" dirty="0"/>
          </a:p>
        </p:txBody>
      </p:sp>
      <p:sp>
        <p:nvSpPr>
          <p:cNvPr id="5" name="灯片编号占位符 4"/>
          <p:cNvSpPr>
            <a:spLocks noGrp="1"/>
          </p:cNvSpPr>
          <p:nvPr>
            <p:ph type="sldNum" sz="quarter" idx="11"/>
          </p:nvPr>
        </p:nvSpPr>
        <p:spPr/>
        <p:txBody>
          <a:bodyPr/>
          <a:lstStyle/>
          <a:p>
            <a:pPr>
              <a:defRPr/>
            </a:pPr>
            <a:fld id="{2A5F4D79-7E66-4EF1-850E-A256F3AB9092}" type="slidenum">
              <a:rPr lang="zh-CN" altLang="en-US" smtClean="0"/>
              <a:pPr>
                <a:defRPr/>
              </a:pPr>
              <a:t>46</a:t>
            </a:fld>
            <a:endParaRPr lang="en-US" altLang="zh-CN"/>
          </a:p>
        </p:txBody>
      </p:sp>
      <p:pic>
        <p:nvPicPr>
          <p:cNvPr id="6" name="Picture 2"/>
          <p:cNvPicPr>
            <a:picLocks noChangeAspect="1" noChangeArrowheads="1"/>
          </p:cNvPicPr>
          <p:nvPr/>
        </p:nvPicPr>
        <p:blipFill>
          <a:blip r:embed="rId2" cstate="print"/>
          <a:srcRect/>
          <a:stretch>
            <a:fillRect/>
          </a:stretch>
        </p:blipFill>
        <p:spPr bwMode="auto">
          <a:xfrm>
            <a:off x="532040" y="1153432"/>
            <a:ext cx="8229600" cy="34480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Single Buffering</a:t>
            </a:r>
            <a:endParaRPr lang="zh-CN" altLang="en-US" dirty="0"/>
          </a:p>
        </p:txBody>
      </p:sp>
      <p:sp>
        <p:nvSpPr>
          <p:cNvPr id="3" name="内容占位符 2"/>
          <p:cNvSpPr>
            <a:spLocks noGrp="1"/>
          </p:cNvSpPr>
          <p:nvPr>
            <p:ph idx="1"/>
          </p:nvPr>
        </p:nvSpPr>
        <p:spPr>
          <a:xfrm>
            <a:off x="457199" y="2728711"/>
            <a:ext cx="8178801" cy="1843289"/>
          </a:xfrm>
        </p:spPr>
        <p:txBody>
          <a:bodyPr/>
          <a:lstStyle/>
          <a:p>
            <a:r>
              <a:rPr lang="zh-CN" altLang="en-US" sz="2000" dirty="0" smtClean="0"/>
              <a:t>从磁盘把一块数据输入到缓冲区的时间为</a:t>
            </a:r>
            <a:r>
              <a:rPr lang="en-US" altLang="zh-CN" sz="2000" dirty="0" smtClean="0"/>
              <a:t>T </a:t>
            </a:r>
          </a:p>
          <a:p>
            <a:r>
              <a:rPr lang="zh-CN" altLang="en-US" sz="2000" dirty="0" smtClean="0"/>
              <a:t>操作系统将该缓冲区数据送到用户区的时间为</a:t>
            </a:r>
            <a:r>
              <a:rPr lang="en-US" altLang="zh-CN" sz="2000" dirty="0" smtClean="0"/>
              <a:t>M </a:t>
            </a:r>
          </a:p>
          <a:p>
            <a:r>
              <a:rPr lang="en-US" altLang="zh-CN" sz="2000" dirty="0" smtClean="0"/>
              <a:t>CPU</a:t>
            </a:r>
            <a:r>
              <a:rPr lang="zh-CN" altLang="en-US" sz="2000" dirty="0" smtClean="0"/>
              <a:t>对这块数据处理（计算）时间为</a:t>
            </a:r>
            <a:r>
              <a:rPr lang="en-US" altLang="zh-CN" sz="2000" dirty="0" smtClean="0"/>
              <a:t>C </a:t>
            </a:r>
          </a:p>
          <a:p>
            <a:r>
              <a:rPr lang="zh-CN" altLang="en-US" sz="2000" dirty="0" smtClean="0"/>
              <a:t>由于</a:t>
            </a:r>
            <a:r>
              <a:rPr lang="en-US" altLang="zh-CN" sz="2000" dirty="0" smtClean="0"/>
              <a:t>T</a:t>
            </a:r>
            <a:r>
              <a:rPr lang="zh-CN" altLang="en-US" sz="2000" dirty="0" smtClean="0"/>
              <a:t>和</a:t>
            </a:r>
            <a:r>
              <a:rPr lang="en-US" altLang="zh-CN" sz="2000" dirty="0" smtClean="0"/>
              <a:t>C</a:t>
            </a:r>
            <a:r>
              <a:rPr lang="zh-CN" altLang="en-US" sz="2000" dirty="0" smtClean="0"/>
              <a:t>是可以并行的，故系统处理一块数据的时间可表示为 </a:t>
            </a:r>
            <a:r>
              <a:rPr lang="en-US" altLang="zh-CN" sz="2000" dirty="0" smtClean="0"/>
              <a:t>Max(T, C) + M</a:t>
            </a:r>
            <a:r>
              <a:rPr lang="zh-CN" altLang="en-US" sz="2000" dirty="0" smtClean="0"/>
              <a:t>。</a:t>
            </a:r>
            <a:endParaRPr lang="zh-CN" altLang="en-US" sz="2000" dirty="0"/>
          </a:p>
        </p:txBody>
      </p:sp>
      <p:sp>
        <p:nvSpPr>
          <p:cNvPr id="5" name="灯片编号占位符 4"/>
          <p:cNvSpPr>
            <a:spLocks noGrp="1"/>
          </p:cNvSpPr>
          <p:nvPr>
            <p:ph type="sldNum" sz="quarter" idx="11"/>
          </p:nvPr>
        </p:nvSpPr>
        <p:spPr/>
        <p:txBody>
          <a:bodyPr/>
          <a:lstStyle/>
          <a:p>
            <a:pPr>
              <a:defRPr/>
            </a:pPr>
            <a:fld id="{2A5F4D79-7E66-4EF1-850E-A256F3AB9092}" type="slidenum">
              <a:rPr lang="zh-CN" altLang="en-US" smtClean="0"/>
              <a:pPr>
                <a:defRPr/>
              </a:pPr>
              <a:t>47</a:t>
            </a:fld>
            <a:endParaRPr lang="en-US" altLang="zh-CN"/>
          </a:p>
        </p:txBody>
      </p:sp>
      <p:pic>
        <p:nvPicPr>
          <p:cNvPr id="69634" name="Picture 2"/>
          <p:cNvPicPr>
            <a:picLocks noChangeAspect="1" noChangeArrowheads="1"/>
          </p:cNvPicPr>
          <p:nvPr/>
        </p:nvPicPr>
        <p:blipFill>
          <a:blip r:embed="rId2" cstate="print"/>
          <a:srcRect/>
          <a:stretch>
            <a:fillRect/>
          </a:stretch>
        </p:blipFill>
        <p:spPr bwMode="auto">
          <a:xfrm>
            <a:off x="740231" y="1133709"/>
            <a:ext cx="7105644" cy="1609489"/>
          </a:xfrm>
          <a:prstGeom prst="rect">
            <a:avLst/>
          </a:prstGeom>
          <a:noFill/>
          <a:ln w="9525">
            <a:noFill/>
            <a:miter lim="800000"/>
            <a:headEnd/>
            <a:tailEnd/>
          </a:ln>
          <a:effectLst/>
        </p:spPr>
      </p:pic>
      <p:pic>
        <p:nvPicPr>
          <p:cNvPr id="69635" name="Picture 3"/>
          <p:cNvPicPr>
            <a:picLocks noChangeAspect="1" noChangeArrowheads="1"/>
          </p:cNvPicPr>
          <p:nvPr/>
        </p:nvPicPr>
        <p:blipFill>
          <a:blip r:embed="rId3" cstate="print"/>
          <a:srcRect/>
          <a:stretch>
            <a:fillRect/>
          </a:stretch>
        </p:blipFill>
        <p:spPr bwMode="auto">
          <a:xfrm>
            <a:off x="1865538" y="4581978"/>
            <a:ext cx="6263823" cy="2093709"/>
          </a:xfrm>
          <a:prstGeom prst="rect">
            <a:avLst/>
          </a:prstGeom>
          <a:noFill/>
          <a:ln w="9525">
            <a:noFill/>
            <a:miter lim="800000"/>
            <a:headEnd/>
            <a:tailEnd/>
          </a:ln>
          <a:effectLst/>
        </p:spPr>
      </p:pic>
      <p:sp>
        <p:nvSpPr>
          <p:cNvPr id="8" name="TextBox 7"/>
          <p:cNvSpPr txBox="1"/>
          <p:nvPr/>
        </p:nvSpPr>
        <p:spPr>
          <a:xfrm>
            <a:off x="2423885" y="2104571"/>
            <a:ext cx="1016000" cy="369332"/>
          </a:xfrm>
          <a:prstGeom prst="rect">
            <a:avLst/>
          </a:prstGeom>
          <a:noFill/>
        </p:spPr>
        <p:txBody>
          <a:bodyPr wrap="square" rtlCol="0">
            <a:spAutoFit/>
          </a:bodyPr>
          <a:lstStyle/>
          <a:p>
            <a:r>
              <a:rPr lang="zh-CN" altLang="en-US" b="1" dirty="0" smtClean="0">
                <a:solidFill>
                  <a:srgbClr val="FF0000"/>
                </a:solidFill>
              </a:rPr>
              <a:t>时间</a:t>
            </a:r>
            <a:r>
              <a:rPr lang="en-US" altLang="zh-CN" b="1" dirty="0" smtClean="0">
                <a:solidFill>
                  <a:srgbClr val="FF0000"/>
                </a:solidFill>
              </a:rPr>
              <a:t>T</a:t>
            </a:r>
            <a:endParaRPr lang="zh-CN" altLang="en-US" b="1" dirty="0">
              <a:solidFill>
                <a:srgbClr val="FF0000"/>
              </a:solidFill>
            </a:endParaRPr>
          </a:p>
        </p:txBody>
      </p:sp>
      <p:sp>
        <p:nvSpPr>
          <p:cNvPr id="9" name="TextBox 8"/>
          <p:cNvSpPr txBox="1"/>
          <p:nvPr/>
        </p:nvSpPr>
        <p:spPr>
          <a:xfrm>
            <a:off x="5203371" y="2097315"/>
            <a:ext cx="1016000" cy="369332"/>
          </a:xfrm>
          <a:prstGeom prst="rect">
            <a:avLst/>
          </a:prstGeom>
          <a:noFill/>
        </p:spPr>
        <p:txBody>
          <a:bodyPr wrap="square" rtlCol="0">
            <a:spAutoFit/>
          </a:bodyPr>
          <a:lstStyle/>
          <a:p>
            <a:r>
              <a:rPr lang="zh-CN" altLang="en-US" b="1" dirty="0" smtClean="0">
                <a:solidFill>
                  <a:srgbClr val="FF0000"/>
                </a:solidFill>
              </a:rPr>
              <a:t>时间</a:t>
            </a:r>
            <a:r>
              <a:rPr lang="en-US" altLang="zh-CN" b="1" dirty="0" smtClean="0">
                <a:solidFill>
                  <a:srgbClr val="FF0000"/>
                </a:solidFill>
              </a:rPr>
              <a:t>M</a:t>
            </a:r>
            <a:endParaRPr lang="zh-CN" altLang="en-US" b="1" dirty="0">
              <a:solidFill>
                <a:srgbClr val="FF0000"/>
              </a:solidFill>
            </a:endParaRPr>
          </a:p>
        </p:txBody>
      </p:sp>
      <p:sp>
        <p:nvSpPr>
          <p:cNvPr id="10" name="TextBox 9"/>
          <p:cNvSpPr txBox="1"/>
          <p:nvPr/>
        </p:nvSpPr>
        <p:spPr>
          <a:xfrm>
            <a:off x="6749140" y="2162629"/>
            <a:ext cx="1016000" cy="369332"/>
          </a:xfrm>
          <a:prstGeom prst="rect">
            <a:avLst/>
          </a:prstGeom>
          <a:noFill/>
        </p:spPr>
        <p:txBody>
          <a:bodyPr wrap="square" rtlCol="0">
            <a:spAutoFit/>
          </a:bodyPr>
          <a:lstStyle/>
          <a:p>
            <a:r>
              <a:rPr lang="zh-CN" altLang="en-US" b="1" dirty="0" smtClean="0">
                <a:solidFill>
                  <a:srgbClr val="FF0000"/>
                </a:solidFill>
              </a:rPr>
              <a:t>时间</a:t>
            </a:r>
            <a:r>
              <a:rPr lang="en-US" altLang="zh-CN" b="1" dirty="0" smtClean="0">
                <a:solidFill>
                  <a:srgbClr val="FF0000"/>
                </a:solidFill>
              </a:rPr>
              <a:t>C</a:t>
            </a:r>
            <a:endParaRPr lang="zh-CN" altLang="en-US" b="1" dirty="0">
              <a:solidFill>
                <a:srgbClr val="FF0000"/>
              </a:solidFill>
            </a:endParaRPr>
          </a:p>
        </p:txBody>
      </p:sp>
      <p:sp>
        <p:nvSpPr>
          <p:cNvPr id="4" name="TextBox 3"/>
          <p:cNvSpPr txBox="1"/>
          <p:nvPr/>
        </p:nvSpPr>
        <p:spPr>
          <a:xfrm>
            <a:off x="695325" y="4810125"/>
            <a:ext cx="922563" cy="369332"/>
          </a:xfrm>
          <a:prstGeom prst="rect">
            <a:avLst/>
          </a:prstGeom>
          <a:noFill/>
        </p:spPr>
        <p:txBody>
          <a:bodyPr wrap="square" rtlCol="0">
            <a:spAutoFit/>
          </a:bodyPr>
          <a:lstStyle/>
          <a:p>
            <a:r>
              <a:rPr lang="en-US" altLang="zh-CN" dirty="0" smtClean="0">
                <a:solidFill>
                  <a:srgbClr val="006600"/>
                </a:solidFill>
              </a:rPr>
              <a:t>Device</a:t>
            </a:r>
            <a:endParaRPr lang="zh-CN" altLang="en-US" dirty="0">
              <a:solidFill>
                <a:srgbClr val="006600"/>
              </a:solidFill>
            </a:endParaRPr>
          </a:p>
        </p:txBody>
      </p:sp>
      <p:sp>
        <p:nvSpPr>
          <p:cNvPr id="11" name="TextBox 10"/>
          <p:cNvSpPr txBox="1"/>
          <p:nvPr/>
        </p:nvSpPr>
        <p:spPr>
          <a:xfrm>
            <a:off x="695325" y="5391150"/>
            <a:ext cx="1452335" cy="369332"/>
          </a:xfrm>
          <a:prstGeom prst="rect">
            <a:avLst/>
          </a:prstGeom>
          <a:noFill/>
        </p:spPr>
        <p:txBody>
          <a:bodyPr wrap="square" rtlCol="0">
            <a:spAutoFit/>
          </a:bodyPr>
          <a:lstStyle/>
          <a:p>
            <a:pPr algn="just"/>
            <a:r>
              <a:rPr lang="en-US" altLang="zh-CN" dirty="0" smtClean="0">
                <a:solidFill>
                  <a:srgbClr val="006600"/>
                </a:solidFill>
              </a:rPr>
              <a:t>OS  process</a:t>
            </a:r>
            <a:endParaRPr lang="zh-CN" altLang="en-US" dirty="0">
              <a:solidFill>
                <a:srgbClr val="006600"/>
              </a:solidFill>
            </a:endParaRPr>
          </a:p>
        </p:txBody>
      </p:sp>
      <p:sp>
        <p:nvSpPr>
          <p:cNvPr id="12" name="TextBox 11"/>
          <p:cNvSpPr txBox="1"/>
          <p:nvPr/>
        </p:nvSpPr>
        <p:spPr>
          <a:xfrm>
            <a:off x="695325" y="5991225"/>
            <a:ext cx="1628775" cy="369332"/>
          </a:xfrm>
          <a:prstGeom prst="rect">
            <a:avLst/>
          </a:prstGeom>
          <a:noFill/>
        </p:spPr>
        <p:txBody>
          <a:bodyPr wrap="square" rtlCol="0">
            <a:spAutoFit/>
          </a:bodyPr>
          <a:lstStyle/>
          <a:p>
            <a:pPr algn="just"/>
            <a:r>
              <a:rPr lang="en-US" altLang="zh-CN" dirty="0">
                <a:solidFill>
                  <a:srgbClr val="006600"/>
                </a:solidFill>
              </a:rPr>
              <a:t>User</a:t>
            </a:r>
            <a:r>
              <a:rPr lang="en-US" altLang="zh-CN" dirty="0" smtClean="0">
                <a:solidFill>
                  <a:srgbClr val="006600"/>
                </a:solidFill>
              </a:rPr>
              <a:t>  process</a:t>
            </a:r>
            <a:endParaRPr lang="zh-CN" altLang="en-US" dirty="0">
              <a:solidFill>
                <a:srgbClr val="006600"/>
              </a:solidFill>
            </a:endParaRP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Double Buffering</a:t>
            </a:r>
            <a:endParaRPr lang="zh-CN" altLang="en-US" dirty="0"/>
          </a:p>
        </p:txBody>
      </p:sp>
      <p:sp>
        <p:nvSpPr>
          <p:cNvPr id="3" name="内容占位符 2"/>
          <p:cNvSpPr>
            <a:spLocks noGrp="1"/>
          </p:cNvSpPr>
          <p:nvPr>
            <p:ph idx="1"/>
          </p:nvPr>
        </p:nvSpPr>
        <p:spPr>
          <a:xfrm>
            <a:off x="457200" y="2685164"/>
            <a:ext cx="8229600" cy="2119064"/>
          </a:xfrm>
        </p:spPr>
        <p:txBody>
          <a:bodyPr/>
          <a:lstStyle/>
          <a:p>
            <a:r>
              <a:rPr lang="zh-CN" altLang="en-US" sz="1800" dirty="0" smtClean="0">
                <a:latin typeface="+mn-ea"/>
              </a:rPr>
              <a:t>在设备输入时，先将数据送入第一个缓冲区，装满后便转向第二个缓冲区。此时操作系统可以从第一个缓冲区移出数据并送入用户进程。</a:t>
            </a:r>
          </a:p>
          <a:p>
            <a:r>
              <a:rPr lang="zh-CN" altLang="en-US" sz="1800" dirty="0" smtClean="0">
                <a:latin typeface="+mn-ea"/>
              </a:rPr>
              <a:t>若</a:t>
            </a:r>
            <a:r>
              <a:rPr lang="en-US" altLang="zh-CN" sz="1800" dirty="0" smtClean="0">
                <a:latin typeface="+mn-ea"/>
              </a:rPr>
              <a:t>C&lt;T</a:t>
            </a:r>
            <a:r>
              <a:rPr lang="zh-CN" altLang="en-US" sz="1800" dirty="0" smtClean="0">
                <a:latin typeface="+mn-ea"/>
              </a:rPr>
              <a:t>，可使块设备连续输入，系统</a:t>
            </a:r>
            <a:r>
              <a:rPr lang="zh-CN" altLang="en-US" sz="1800" dirty="0">
                <a:latin typeface="+mn-ea"/>
              </a:rPr>
              <a:t>处理一块数据的时间大约</a:t>
            </a:r>
            <a:r>
              <a:rPr lang="zh-CN" altLang="en-US" sz="1800" dirty="0" smtClean="0">
                <a:latin typeface="+mn-ea"/>
              </a:rPr>
              <a:t>为</a:t>
            </a:r>
            <a:r>
              <a:rPr lang="en-US" altLang="zh-CN" sz="1800" dirty="0" smtClean="0">
                <a:latin typeface="+mn-ea"/>
              </a:rPr>
              <a:t>T</a:t>
            </a:r>
            <a:r>
              <a:rPr lang="zh-CN" altLang="en-US" sz="1800" dirty="0">
                <a:latin typeface="+mn-ea"/>
              </a:rPr>
              <a:t> </a:t>
            </a:r>
            <a:r>
              <a:rPr lang="zh-CN" altLang="en-US" sz="1800" dirty="0" smtClean="0">
                <a:latin typeface="+mn-ea"/>
              </a:rPr>
              <a:t>，即</a:t>
            </a:r>
            <a:r>
              <a:rPr lang="en-US" altLang="zh-CN" sz="1800" dirty="0"/>
              <a:t>Max(T, C) </a:t>
            </a:r>
            <a:r>
              <a:rPr lang="zh-CN" altLang="en-US" sz="1800" dirty="0" smtClean="0">
                <a:latin typeface="+mn-ea"/>
              </a:rPr>
              <a:t>；</a:t>
            </a:r>
          </a:p>
          <a:p>
            <a:r>
              <a:rPr lang="zh-CN" altLang="en-US" sz="1800" dirty="0" smtClean="0">
                <a:latin typeface="+mn-ea"/>
              </a:rPr>
              <a:t>若</a:t>
            </a:r>
            <a:r>
              <a:rPr lang="en-US" altLang="zh-CN" sz="1800" dirty="0" smtClean="0">
                <a:latin typeface="+mn-ea"/>
              </a:rPr>
              <a:t>C&gt;T</a:t>
            </a:r>
            <a:r>
              <a:rPr lang="zh-CN" altLang="en-US" sz="1800" dirty="0" smtClean="0">
                <a:latin typeface="+mn-ea"/>
              </a:rPr>
              <a:t>，可使进程不必等待设备（</a:t>
            </a:r>
            <a:r>
              <a:rPr lang="en-US" altLang="zh-CN" sz="1800" dirty="0" smtClean="0">
                <a:latin typeface="+mn-ea"/>
              </a:rPr>
              <a:t>CPU</a:t>
            </a:r>
            <a:r>
              <a:rPr lang="zh-CN" altLang="en-US" sz="1800" dirty="0" smtClean="0">
                <a:latin typeface="+mn-ea"/>
              </a:rPr>
              <a:t>可以不停地计算</a:t>
            </a:r>
            <a:r>
              <a:rPr lang="zh-CN" altLang="en-US" sz="1800" dirty="0">
                <a:latin typeface="+mn-ea"/>
              </a:rPr>
              <a:t>），系统处理一块数据的时间大约</a:t>
            </a:r>
            <a:r>
              <a:rPr lang="zh-CN" altLang="en-US" sz="1800" dirty="0" smtClean="0">
                <a:latin typeface="+mn-ea"/>
              </a:rPr>
              <a:t>为</a:t>
            </a:r>
            <a:r>
              <a:rPr lang="en-US" altLang="zh-CN" sz="1800" dirty="0" smtClean="0">
                <a:latin typeface="+mn-ea"/>
              </a:rPr>
              <a:t>C+M</a:t>
            </a:r>
            <a:r>
              <a:rPr lang="zh-CN" altLang="en-US" sz="1800" dirty="0" smtClean="0">
                <a:latin typeface="+mn-ea"/>
              </a:rPr>
              <a:t>，即</a:t>
            </a:r>
            <a:r>
              <a:rPr lang="en-US" altLang="zh-CN" sz="1800" dirty="0"/>
              <a:t>Max(T, C) + M</a:t>
            </a:r>
            <a:endParaRPr lang="zh-CN" altLang="en-US" sz="1800" dirty="0">
              <a:latin typeface="+mn-ea"/>
            </a:endParaRPr>
          </a:p>
        </p:txBody>
      </p:sp>
      <p:sp>
        <p:nvSpPr>
          <p:cNvPr id="4" name="页脚占位符 3"/>
          <p:cNvSpPr>
            <a:spLocks noGrp="1"/>
          </p:cNvSpPr>
          <p:nvPr>
            <p:ph type="ftr" sz="quarter" idx="10"/>
          </p:nvPr>
        </p:nvSpPr>
        <p:spPr>
          <a:xfrm>
            <a:off x="366713" y="6398303"/>
            <a:ext cx="7205662" cy="476250"/>
          </a:xfrm>
        </p:spPr>
        <p:txBody>
          <a:bodyPr/>
          <a:lstStyle/>
          <a:p>
            <a:pPr>
              <a:defRPr/>
            </a:pPr>
            <a:r>
              <a:rPr lang="zh-CN" altLang="en-US" dirty="0" smtClean="0"/>
              <a:t>USTC</a:t>
            </a:r>
            <a:r>
              <a:rPr lang="en-US" altLang="zh-CN" dirty="0" smtClean="0"/>
              <a:t>-</a:t>
            </a:r>
            <a:r>
              <a:rPr lang="zh-CN" altLang="en-US" dirty="0" smtClean="0"/>
              <a:t>21000201-OPERATING SYSTEMS; </a:t>
            </a:r>
            <a:r>
              <a:rPr lang="de-DE" altLang="zh-CN" dirty="0" smtClean="0"/>
              <a:t>FALL 2016; INSTRUCTOR: LINGBO WEI</a:t>
            </a:r>
            <a:endParaRPr lang="en-US" altLang="zh-CN" dirty="0"/>
          </a:p>
        </p:txBody>
      </p:sp>
      <p:sp>
        <p:nvSpPr>
          <p:cNvPr id="5" name="灯片编号占位符 4"/>
          <p:cNvSpPr>
            <a:spLocks noGrp="1"/>
          </p:cNvSpPr>
          <p:nvPr>
            <p:ph type="sldNum" sz="quarter" idx="11"/>
          </p:nvPr>
        </p:nvSpPr>
        <p:spPr>
          <a:xfrm>
            <a:off x="7764463" y="6382428"/>
            <a:ext cx="922337" cy="476250"/>
          </a:xfrm>
        </p:spPr>
        <p:txBody>
          <a:bodyPr/>
          <a:lstStyle/>
          <a:p>
            <a:pPr>
              <a:defRPr/>
            </a:pPr>
            <a:fld id="{2A5F4D79-7E66-4EF1-850E-A256F3AB9092}" type="slidenum">
              <a:rPr lang="zh-CN" altLang="en-US" smtClean="0"/>
              <a:pPr>
                <a:defRPr/>
              </a:pPr>
              <a:t>48</a:t>
            </a:fld>
            <a:endParaRPr lang="en-US" altLang="zh-CN"/>
          </a:p>
        </p:txBody>
      </p:sp>
      <p:pic>
        <p:nvPicPr>
          <p:cNvPr id="70658" name="Picture 2"/>
          <p:cNvPicPr>
            <a:picLocks noChangeAspect="1" noChangeArrowheads="1"/>
          </p:cNvPicPr>
          <p:nvPr/>
        </p:nvPicPr>
        <p:blipFill>
          <a:blip r:embed="rId2" cstate="print"/>
          <a:srcRect/>
          <a:stretch>
            <a:fillRect/>
          </a:stretch>
        </p:blipFill>
        <p:spPr bwMode="auto">
          <a:xfrm>
            <a:off x="856342" y="1105129"/>
            <a:ext cx="6812368" cy="1594528"/>
          </a:xfrm>
          <a:prstGeom prst="rect">
            <a:avLst/>
          </a:prstGeom>
          <a:noFill/>
          <a:ln w="9525">
            <a:noFill/>
            <a:miter lim="800000"/>
            <a:headEnd/>
            <a:tailEnd/>
          </a:ln>
          <a:effectLst/>
        </p:spPr>
      </p:pic>
      <p:pic>
        <p:nvPicPr>
          <p:cNvPr id="70659" name="Picture 3"/>
          <p:cNvPicPr>
            <a:picLocks noChangeAspect="1" noChangeArrowheads="1"/>
          </p:cNvPicPr>
          <p:nvPr/>
        </p:nvPicPr>
        <p:blipFill>
          <a:blip r:embed="rId3" cstate="print"/>
          <a:srcRect/>
          <a:stretch>
            <a:fillRect/>
          </a:stretch>
        </p:blipFill>
        <p:spPr bwMode="auto">
          <a:xfrm>
            <a:off x="1385885" y="4516120"/>
            <a:ext cx="7172325" cy="1828800"/>
          </a:xfrm>
          <a:prstGeom prst="rect">
            <a:avLst/>
          </a:prstGeom>
          <a:noFill/>
          <a:ln w="9525">
            <a:noFill/>
            <a:miter lim="800000"/>
            <a:headEnd/>
            <a:tailEnd/>
          </a:ln>
          <a:effectLst/>
        </p:spPr>
      </p:pic>
      <p:sp>
        <p:nvSpPr>
          <p:cNvPr id="8" name="TextBox 7"/>
          <p:cNvSpPr txBox="1"/>
          <p:nvPr/>
        </p:nvSpPr>
        <p:spPr>
          <a:xfrm>
            <a:off x="2351315" y="2046515"/>
            <a:ext cx="1016000" cy="369332"/>
          </a:xfrm>
          <a:prstGeom prst="rect">
            <a:avLst/>
          </a:prstGeom>
          <a:noFill/>
        </p:spPr>
        <p:txBody>
          <a:bodyPr wrap="square" rtlCol="0">
            <a:spAutoFit/>
          </a:bodyPr>
          <a:lstStyle/>
          <a:p>
            <a:r>
              <a:rPr lang="zh-CN" altLang="en-US" b="1" dirty="0" smtClean="0">
                <a:solidFill>
                  <a:srgbClr val="FF0000"/>
                </a:solidFill>
              </a:rPr>
              <a:t>时间</a:t>
            </a:r>
            <a:r>
              <a:rPr lang="en-US" altLang="zh-CN" b="1" dirty="0" smtClean="0">
                <a:solidFill>
                  <a:srgbClr val="FF0000"/>
                </a:solidFill>
              </a:rPr>
              <a:t>T</a:t>
            </a:r>
            <a:endParaRPr lang="zh-CN" altLang="en-US" b="1" dirty="0">
              <a:solidFill>
                <a:srgbClr val="FF0000"/>
              </a:solidFill>
            </a:endParaRPr>
          </a:p>
        </p:txBody>
      </p:sp>
      <p:sp>
        <p:nvSpPr>
          <p:cNvPr id="9" name="TextBox 8"/>
          <p:cNvSpPr txBox="1"/>
          <p:nvPr/>
        </p:nvSpPr>
        <p:spPr>
          <a:xfrm>
            <a:off x="5116287" y="2039259"/>
            <a:ext cx="1016000" cy="369332"/>
          </a:xfrm>
          <a:prstGeom prst="rect">
            <a:avLst/>
          </a:prstGeom>
          <a:noFill/>
        </p:spPr>
        <p:txBody>
          <a:bodyPr wrap="square" rtlCol="0">
            <a:spAutoFit/>
          </a:bodyPr>
          <a:lstStyle/>
          <a:p>
            <a:r>
              <a:rPr lang="zh-CN" altLang="en-US" b="1" dirty="0" smtClean="0">
                <a:solidFill>
                  <a:srgbClr val="FF0000"/>
                </a:solidFill>
              </a:rPr>
              <a:t>时间</a:t>
            </a:r>
            <a:r>
              <a:rPr lang="en-US" altLang="zh-CN" b="1" dirty="0" smtClean="0">
                <a:solidFill>
                  <a:srgbClr val="FF0000"/>
                </a:solidFill>
              </a:rPr>
              <a:t>M</a:t>
            </a:r>
            <a:endParaRPr lang="zh-CN" altLang="en-US" b="1" dirty="0">
              <a:solidFill>
                <a:srgbClr val="FF0000"/>
              </a:solidFill>
            </a:endParaRPr>
          </a:p>
        </p:txBody>
      </p:sp>
      <p:sp>
        <p:nvSpPr>
          <p:cNvPr id="10" name="TextBox 9"/>
          <p:cNvSpPr txBox="1"/>
          <p:nvPr/>
        </p:nvSpPr>
        <p:spPr>
          <a:xfrm>
            <a:off x="6604000" y="2148115"/>
            <a:ext cx="1016000" cy="369332"/>
          </a:xfrm>
          <a:prstGeom prst="rect">
            <a:avLst/>
          </a:prstGeom>
          <a:noFill/>
        </p:spPr>
        <p:txBody>
          <a:bodyPr wrap="square" rtlCol="0">
            <a:spAutoFit/>
          </a:bodyPr>
          <a:lstStyle/>
          <a:p>
            <a:r>
              <a:rPr lang="zh-CN" altLang="en-US" b="1" dirty="0" smtClean="0">
                <a:solidFill>
                  <a:srgbClr val="FF0000"/>
                </a:solidFill>
              </a:rPr>
              <a:t>时间</a:t>
            </a:r>
            <a:r>
              <a:rPr lang="en-US" altLang="zh-CN" b="1" dirty="0" smtClean="0">
                <a:solidFill>
                  <a:srgbClr val="FF0000"/>
                </a:solidFill>
              </a:rPr>
              <a:t>C</a:t>
            </a:r>
            <a:endParaRPr lang="zh-CN" altLang="en-US" b="1" dirty="0">
              <a:solidFill>
                <a:srgbClr val="FF0000"/>
              </a:solidFill>
            </a:endParaRPr>
          </a:p>
        </p:txBody>
      </p:sp>
      <p:sp>
        <p:nvSpPr>
          <p:cNvPr id="11" name="TextBox 10"/>
          <p:cNvSpPr txBox="1"/>
          <p:nvPr/>
        </p:nvSpPr>
        <p:spPr>
          <a:xfrm>
            <a:off x="685800" y="4762500"/>
            <a:ext cx="922563" cy="369332"/>
          </a:xfrm>
          <a:prstGeom prst="rect">
            <a:avLst/>
          </a:prstGeom>
          <a:noFill/>
        </p:spPr>
        <p:txBody>
          <a:bodyPr wrap="square" rtlCol="0">
            <a:spAutoFit/>
          </a:bodyPr>
          <a:lstStyle/>
          <a:p>
            <a:r>
              <a:rPr lang="en-US" altLang="zh-CN" dirty="0" smtClean="0">
                <a:solidFill>
                  <a:srgbClr val="006600"/>
                </a:solidFill>
              </a:rPr>
              <a:t>Device</a:t>
            </a:r>
            <a:endParaRPr lang="zh-CN" altLang="en-US" dirty="0">
              <a:solidFill>
                <a:srgbClr val="006600"/>
              </a:solidFill>
            </a:endParaRPr>
          </a:p>
        </p:txBody>
      </p:sp>
      <p:sp>
        <p:nvSpPr>
          <p:cNvPr id="12" name="TextBox 11"/>
          <p:cNvSpPr txBox="1"/>
          <p:nvPr/>
        </p:nvSpPr>
        <p:spPr>
          <a:xfrm>
            <a:off x="685800" y="5343525"/>
            <a:ext cx="1452335" cy="369332"/>
          </a:xfrm>
          <a:prstGeom prst="rect">
            <a:avLst/>
          </a:prstGeom>
          <a:noFill/>
        </p:spPr>
        <p:txBody>
          <a:bodyPr wrap="square" rtlCol="0">
            <a:spAutoFit/>
          </a:bodyPr>
          <a:lstStyle/>
          <a:p>
            <a:pPr algn="just"/>
            <a:r>
              <a:rPr lang="en-US" altLang="zh-CN" dirty="0" smtClean="0">
                <a:solidFill>
                  <a:srgbClr val="006600"/>
                </a:solidFill>
              </a:rPr>
              <a:t>OS  process</a:t>
            </a:r>
            <a:endParaRPr lang="zh-CN" altLang="en-US" dirty="0">
              <a:solidFill>
                <a:srgbClr val="006600"/>
              </a:solidFill>
            </a:endParaRPr>
          </a:p>
        </p:txBody>
      </p:sp>
      <p:sp>
        <p:nvSpPr>
          <p:cNvPr id="13" name="TextBox 12"/>
          <p:cNvSpPr txBox="1"/>
          <p:nvPr/>
        </p:nvSpPr>
        <p:spPr>
          <a:xfrm>
            <a:off x="685800" y="5943600"/>
            <a:ext cx="1665515" cy="369332"/>
          </a:xfrm>
          <a:prstGeom prst="rect">
            <a:avLst/>
          </a:prstGeom>
          <a:noFill/>
        </p:spPr>
        <p:txBody>
          <a:bodyPr wrap="square" rtlCol="0">
            <a:spAutoFit/>
          </a:bodyPr>
          <a:lstStyle/>
          <a:p>
            <a:pPr algn="just"/>
            <a:r>
              <a:rPr lang="en-US" altLang="zh-CN" dirty="0">
                <a:solidFill>
                  <a:srgbClr val="006600"/>
                </a:solidFill>
              </a:rPr>
              <a:t>User</a:t>
            </a:r>
            <a:r>
              <a:rPr lang="en-US" altLang="zh-CN" dirty="0" smtClean="0">
                <a:solidFill>
                  <a:srgbClr val="006600"/>
                </a:solidFill>
              </a:rPr>
              <a:t>  process</a:t>
            </a:r>
            <a:endParaRPr lang="zh-CN" altLang="en-US" dirty="0">
              <a:solidFill>
                <a:srgbClr val="006600"/>
              </a:solidFill>
            </a:endParaRPr>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Circular Buffering</a:t>
            </a:r>
            <a:endParaRPr lang="zh-CN" altLang="en-US" dirty="0"/>
          </a:p>
        </p:txBody>
      </p:sp>
      <p:sp>
        <p:nvSpPr>
          <p:cNvPr id="3" name="内容占位符 2"/>
          <p:cNvSpPr>
            <a:spLocks noGrp="1"/>
          </p:cNvSpPr>
          <p:nvPr>
            <p:ph idx="1"/>
          </p:nvPr>
        </p:nvSpPr>
        <p:spPr>
          <a:xfrm>
            <a:off x="457200" y="2830294"/>
            <a:ext cx="8229600" cy="1393364"/>
          </a:xfrm>
        </p:spPr>
        <p:txBody>
          <a:bodyPr/>
          <a:lstStyle/>
          <a:p>
            <a:r>
              <a:rPr lang="zh-CN" altLang="en-US" sz="2000" dirty="0" smtClean="0"/>
              <a:t>在循环缓冲中包括多个缓冲区，其每个缓冲区的大小相同。作为输入的多缓冲区可分为三种类型：用于装输入数据的空缓冲区</a:t>
            </a:r>
            <a:r>
              <a:rPr lang="en-US" altLang="zh-CN" sz="2000" dirty="0" smtClean="0"/>
              <a:t>R</a:t>
            </a:r>
            <a:r>
              <a:rPr lang="zh-CN" altLang="en-US" sz="2000" dirty="0" smtClean="0"/>
              <a:t>、已装满数据的缓冲区</a:t>
            </a:r>
            <a:r>
              <a:rPr lang="en-US" altLang="zh-CN" sz="2000" dirty="0" smtClean="0"/>
              <a:t>G</a:t>
            </a:r>
            <a:r>
              <a:rPr lang="zh-CN" altLang="en-US" sz="2000" dirty="0" smtClean="0"/>
              <a:t>以及计算进程正在使用的现行工作缓冲区</a:t>
            </a:r>
            <a:r>
              <a:rPr lang="en-US" altLang="zh-CN" sz="2000" dirty="0" smtClean="0"/>
              <a:t>C</a:t>
            </a:r>
          </a:p>
          <a:p>
            <a:r>
              <a:rPr lang="en-US" altLang="zh-CN" sz="2000" dirty="0" smtClean="0"/>
              <a:t> </a:t>
            </a:r>
            <a:r>
              <a:rPr lang="zh-CN" altLang="en-US" sz="2000" dirty="0" smtClean="0"/>
              <a:t>有界缓冲区生产者、消费者问题</a:t>
            </a:r>
            <a:endParaRPr lang="zh-CN" altLang="en-US" sz="2000" dirty="0"/>
          </a:p>
        </p:txBody>
      </p:sp>
      <p:sp>
        <p:nvSpPr>
          <p:cNvPr id="5" name="灯片编号占位符 4"/>
          <p:cNvSpPr>
            <a:spLocks noGrp="1"/>
          </p:cNvSpPr>
          <p:nvPr>
            <p:ph type="sldNum" sz="quarter" idx="11"/>
          </p:nvPr>
        </p:nvSpPr>
        <p:spPr>
          <a:xfrm>
            <a:off x="8098285" y="6440484"/>
            <a:ext cx="922337" cy="476250"/>
          </a:xfrm>
        </p:spPr>
        <p:txBody>
          <a:bodyPr/>
          <a:lstStyle/>
          <a:p>
            <a:pPr>
              <a:defRPr/>
            </a:pPr>
            <a:fld id="{2A5F4D79-7E66-4EF1-850E-A256F3AB9092}" type="slidenum">
              <a:rPr lang="zh-CN" altLang="en-US" smtClean="0"/>
              <a:pPr>
                <a:defRPr/>
              </a:pPr>
              <a:t>49</a:t>
            </a:fld>
            <a:endParaRPr lang="en-US" altLang="zh-CN" dirty="0"/>
          </a:p>
        </p:txBody>
      </p:sp>
      <p:pic>
        <p:nvPicPr>
          <p:cNvPr id="71683" name="Picture 3"/>
          <p:cNvPicPr>
            <a:picLocks noChangeAspect="1" noChangeArrowheads="1"/>
          </p:cNvPicPr>
          <p:nvPr/>
        </p:nvPicPr>
        <p:blipFill>
          <a:blip r:embed="rId3" cstate="print"/>
          <a:srcRect/>
          <a:stretch>
            <a:fillRect/>
          </a:stretch>
        </p:blipFill>
        <p:spPr bwMode="auto">
          <a:xfrm>
            <a:off x="690333" y="1114653"/>
            <a:ext cx="7452179" cy="1729440"/>
          </a:xfrm>
          <a:prstGeom prst="rect">
            <a:avLst/>
          </a:prstGeom>
          <a:noFill/>
          <a:ln w="9525">
            <a:noFill/>
            <a:miter lim="800000"/>
            <a:headEnd/>
            <a:tailEnd/>
          </a:ln>
          <a:effectLst/>
        </p:spPr>
      </p:pic>
      <p:sp>
        <p:nvSpPr>
          <p:cNvPr id="8" name="矩形 7"/>
          <p:cNvSpPr/>
          <p:nvPr/>
        </p:nvSpPr>
        <p:spPr>
          <a:xfrm>
            <a:off x="464457" y="4194629"/>
            <a:ext cx="7068457" cy="266337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71682" name="Object 2"/>
          <p:cNvGraphicFramePr>
            <a:graphicFrameLocks noChangeAspect="1"/>
          </p:cNvGraphicFramePr>
          <p:nvPr/>
        </p:nvGraphicFramePr>
        <p:xfrm>
          <a:off x="914396" y="4034971"/>
          <a:ext cx="6295613" cy="2866572"/>
        </p:xfrm>
        <a:graphic>
          <a:graphicData uri="http://schemas.openxmlformats.org/presentationml/2006/ole">
            <mc:AlternateContent xmlns:mc="http://schemas.openxmlformats.org/markup-compatibility/2006">
              <mc:Choice xmlns:v="urn:schemas-microsoft-com:vml" Requires="v">
                <p:oleObj spid="_x0000_s71714" r:id="rId4" imgW="3305042" imgH="1505122" progId="Visio.Drawing.11">
                  <p:embed/>
                </p:oleObj>
              </mc:Choice>
              <mc:Fallback>
                <p:oleObj r:id="rId4" imgW="3305042" imgH="1505122" progId="Visio.Drawing.11">
                  <p:embed/>
                  <p:pic>
                    <p:nvPicPr>
                      <p:cNvPr id="0"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4396" y="4034971"/>
                        <a:ext cx="6295613" cy="286657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I/O</a:t>
            </a:r>
            <a:r>
              <a:rPr lang="zh-CN" altLang="en-US" dirty="0" smtClean="0"/>
              <a:t> </a:t>
            </a:r>
            <a:r>
              <a:rPr lang="en-US" altLang="zh-CN" dirty="0" smtClean="0"/>
              <a:t>devices vary in many dimensions</a:t>
            </a:r>
            <a:endParaRPr lang="zh-CN" altLang="en-US" dirty="0"/>
          </a:p>
        </p:txBody>
      </p:sp>
      <p:pic>
        <p:nvPicPr>
          <p:cNvPr id="6" name="内容占位符 5" descr="IO分类.png"/>
          <p:cNvPicPr>
            <a:picLocks noGrp="1" noChangeAspect="1"/>
          </p:cNvPicPr>
          <p:nvPr>
            <p:ph idx="1"/>
          </p:nvPr>
        </p:nvPicPr>
        <p:blipFill>
          <a:blip r:embed="rId2" cstate="print"/>
          <a:stretch>
            <a:fillRect/>
          </a:stretch>
        </p:blipFill>
        <p:spPr>
          <a:xfrm>
            <a:off x="499107" y="1171142"/>
            <a:ext cx="8087119" cy="5099030"/>
          </a:xfrm>
        </p:spPr>
      </p:pic>
      <p:sp>
        <p:nvSpPr>
          <p:cNvPr id="4" name="页脚占位符 3"/>
          <p:cNvSpPr>
            <a:spLocks noGrp="1"/>
          </p:cNvSpPr>
          <p:nvPr>
            <p:ph type="ftr" sz="quarter" idx="10"/>
          </p:nvPr>
        </p:nvSpPr>
        <p:spPr>
          <a:xfrm>
            <a:off x="366713" y="6369275"/>
            <a:ext cx="7205662" cy="476250"/>
          </a:xfrm>
        </p:spPr>
        <p:txBody>
          <a:bodyPr/>
          <a:lstStyle/>
          <a:p>
            <a:pPr>
              <a:defRPr/>
            </a:pPr>
            <a:r>
              <a:rPr lang="zh-CN" altLang="en-US" dirty="0" smtClean="0"/>
              <a:t>USTC</a:t>
            </a:r>
            <a:r>
              <a:rPr lang="en-US" altLang="zh-CN" dirty="0" smtClean="0"/>
              <a:t>-</a:t>
            </a:r>
            <a:r>
              <a:rPr lang="zh-CN" altLang="en-US" dirty="0" smtClean="0"/>
              <a:t>21000201-OPERATING SYSTEMS; </a:t>
            </a:r>
            <a:r>
              <a:rPr lang="de-DE" altLang="zh-CN" dirty="0" smtClean="0"/>
              <a:t>FALL 2016; INSTRUCTOR: LINGBO WEI</a:t>
            </a:r>
            <a:endParaRPr lang="en-US" altLang="zh-CN" dirty="0"/>
          </a:p>
        </p:txBody>
      </p:sp>
      <p:sp>
        <p:nvSpPr>
          <p:cNvPr id="5" name="灯片编号占位符 4"/>
          <p:cNvSpPr>
            <a:spLocks noGrp="1"/>
          </p:cNvSpPr>
          <p:nvPr>
            <p:ph type="sldNum" sz="quarter" idx="11"/>
          </p:nvPr>
        </p:nvSpPr>
        <p:spPr>
          <a:xfrm>
            <a:off x="7764463" y="6353400"/>
            <a:ext cx="922337" cy="476250"/>
          </a:xfrm>
        </p:spPr>
        <p:txBody>
          <a:bodyPr/>
          <a:lstStyle/>
          <a:p>
            <a:pPr>
              <a:defRPr/>
            </a:pPr>
            <a:fld id="{2A5F4D79-7E66-4EF1-850E-A256F3AB9092}" type="slidenum">
              <a:rPr lang="zh-CN" altLang="en-US" smtClean="0"/>
              <a:pPr>
                <a:defRPr/>
              </a:pPr>
              <a:t>5</a:t>
            </a:fld>
            <a:endParaRPr lang="en-US" altLang="zh-CN"/>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单、双、循环缓冲比较</a:t>
            </a:r>
            <a:endParaRPr lang="zh-CN" altLang="en-US" dirty="0"/>
          </a:p>
        </p:txBody>
      </p:sp>
      <p:sp>
        <p:nvSpPr>
          <p:cNvPr id="3" name="内容占位符 2"/>
          <p:cNvSpPr>
            <a:spLocks noGrp="1"/>
          </p:cNvSpPr>
          <p:nvPr>
            <p:ph idx="1"/>
          </p:nvPr>
        </p:nvSpPr>
        <p:spPr>
          <a:xfrm>
            <a:off x="457199" y="1152304"/>
            <a:ext cx="8352971" cy="5045295"/>
          </a:xfrm>
          <a:noFill/>
        </p:spPr>
        <p:txBody>
          <a:bodyPr/>
          <a:lstStyle/>
          <a:p>
            <a:r>
              <a:rPr lang="zh-CN" altLang="en-US" sz="2000" dirty="0" smtClean="0"/>
              <a:t>单缓冲</a:t>
            </a:r>
            <a:endParaRPr lang="en-US" altLang="zh-CN" sz="2000" dirty="0" smtClean="0"/>
          </a:p>
          <a:p>
            <a:pPr lvl="1"/>
            <a:r>
              <a:rPr lang="zh-CN" altLang="en-US" sz="1600" dirty="0" smtClean="0"/>
              <a:t>在块设备输入时，如果要对数据进行顺序访问，有一个缓冲区后，</a:t>
            </a:r>
            <a:r>
              <a:rPr lang="en-US" altLang="zh-CN" sz="1600" dirty="0" smtClean="0"/>
              <a:t>CPU</a:t>
            </a:r>
            <a:r>
              <a:rPr lang="zh-CN" altLang="en-US" sz="1600" dirty="0" smtClean="0"/>
              <a:t>对前一块数据的处理，可以与设备将下一块数据输入到缓冲区的工作并行进行，故单缓冲可提高</a:t>
            </a:r>
            <a:r>
              <a:rPr lang="en-US" altLang="zh-CN" sz="1600" dirty="0" smtClean="0"/>
              <a:t>I/O</a:t>
            </a:r>
            <a:r>
              <a:rPr lang="zh-CN" altLang="en-US" sz="1600" dirty="0" smtClean="0"/>
              <a:t>的速度。</a:t>
            </a:r>
            <a:endParaRPr lang="en-US" altLang="zh-CN" sz="1600" dirty="0" smtClean="0"/>
          </a:p>
          <a:p>
            <a:pPr lvl="1"/>
            <a:r>
              <a:rPr lang="zh-CN" altLang="en-US" sz="1600" dirty="0" smtClean="0"/>
              <a:t>在字符设备输入时，缓冲区用来暂存用户输入的一行数据，在输入期间，用户进程被挂起以等待输入数据；输出时，用户进程将一行数据放入缓冲区后，可继续执行程序，只有在缓冲区中的数据没有被设备取完，而用户又想输出第二行数据时，才需要把它挂起。</a:t>
            </a:r>
            <a:endParaRPr lang="en-US" altLang="zh-CN" sz="1600" dirty="0" smtClean="0"/>
          </a:p>
          <a:p>
            <a:r>
              <a:rPr lang="zh-CN" altLang="en-US" sz="2000" dirty="0" smtClean="0"/>
              <a:t>双缓冲</a:t>
            </a:r>
            <a:endParaRPr lang="en-US" altLang="zh-CN" sz="2000" dirty="0" smtClean="0"/>
          </a:p>
          <a:p>
            <a:pPr lvl="1"/>
            <a:r>
              <a:rPr lang="zh-CN" altLang="en-US" sz="1600" dirty="0" smtClean="0"/>
              <a:t>在块设备输入时，先将一块数据送入第一缓冲区，装满后便转向第二缓冲区，同时，</a:t>
            </a:r>
            <a:r>
              <a:rPr lang="en-US" altLang="zh-CN" sz="1600" dirty="0" smtClean="0"/>
              <a:t>OS</a:t>
            </a:r>
            <a:r>
              <a:rPr lang="zh-CN" altLang="en-US" sz="1600" dirty="0" smtClean="0"/>
              <a:t>可以从第一缓冲区中移出数据送用户空间，接着由</a:t>
            </a:r>
            <a:r>
              <a:rPr lang="en-US" altLang="zh-CN" sz="1600" dirty="0" smtClean="0"/>
              <a:t>CPU</a:t>
            </a:r>
            <a:r>
              <a:rPr lang="zh-CN" altLang="en-US" sz="1600" dirty="0" smtClean="0"/>
              <a:t>对数据进行处理，因此</a:t>
            </a:r>
            <a:r>
              <a:rPr lang="en-US" altLang="zh-CN" sz="1600" dirty="0" smtClean="0"/>
              <a:t>CPU</a:t>
            </a:r>
            <a:r>
              <a:rPr lang="zh-CN" altLang="en-US" sz="1600" dirty="0" smtClean="0"/>
              <a:t>和设备的并行工作程度更高。</a:t>
            </a:r>
            <a:endParaRPr lang="en-US" altLang="zh-CN" sz="1600" dirty="0" smtClean="0"/>
          </a:p>
          <a:p>
            <a:pPr lvl="1"/>
            <a:r>
              <a:rPr lang="zh-CN" altLang="en-US" sz="1600" dirty="0" smtClean="0"/>
              <a:t>对于字符设备，采用双缓冲通常能消除用户的等待时间，如</a:t>
            </a:r>
            <a:r>
              <a:rPr lang="en-US" altLang="zh-CN" sz="1600" dirty="0" smtClean="0"/>
              <a:t>I/O</a:t>
            </a:r>
            <a:r>
              <a:rPr lang="zh-CN" altLang="en-US" sz="1600" dirty="0" smtClean="0"/>
              <a:t>设备在输出第一个缓冲区中的数据时，用户要求输出第二行，他可以将输出数据送入第二个缓冲区，而不会发生阻塞。</a:t>
            </a:r>
            <a:endParaRPr lang="en-US" altLang="zh-CN" sz="1600" dirty="0" smtClean="0"/>
          </a:p>
          <a:p>
            <a:r>
              <a:rPr lang="zh-CN" altLang="en-US" sz="2000" dirty="0" smtClean="0"/>
              <a:t>循环缓冲</a:t>
            </a:r>
            <a:endParaRPr lang="en-US" altLang="zh-CN" sz="2000" dirty="0" smtClean="0"/>
          </a:p>
          <a:p>
            <a:pPr lvl="1"/>
            <a:r>
              <a:rPr lang="zh-CN" altLang="en-US" sz="1600" dirty="0" smtClean="0"/>
              <a:t>若</a:t>
            </a:r>
            <a:r>
              <a:rPr lang="en-US" altLang="zh-CN" sz="1600" dirty="0" smtClean="0"/>
              <a:t>CPU</a:t>
            </a:r>
            <a:r>
              <a:rPr lang="zh-CN" altLang="en-US" sz="1600" dirty="0" smtClean="0"/>
              <a:t>处理数据的速度快于数据</a:t>
            </a:r>
            <a:r>
              <a:rPr lang="en-US" altLang="zh-CN" sz="1600" dirty="0" smtClean="0"/>
              <a:t>I/O</a:t>
            </a:r>
            <a:r>
              <a:rPr lang="zh-CN" altLang="en-US" sz="1600" dirty="0" smtClean="0"/>
              <a:t>的速度，即使在双缓冲的情况下，用户进程也必须经常因等待</a:t>
            </a:r>
            <a:r>
              <a:rPr lang="en-US" altLang="zh-CN" sz="1600" dirty="0" smtClean="0"/>
              <a:t>I/O</a:t>
            </a:r>
            <a:r>
              <a:rPr lang="zh-CN" altLang="en-US" sz="1600" dirty="0" smtClean="0"/>
              <a:t>操作的完成而阻塞，故要使用多个组织成环状的缓冲区来改善</a:t>
            </a:r>
            <a:endParaRPr lang="en-US" altLang="zh-CN" sz="1600" dirty="0" smtClean="0"/>
          </a:p>
          <a:p>
            <a:endParaRPr lang="zh-CN" altLang="en-US" dirty="0"/>
          </a:p>
        </p:txBody>
      </p:sp>
      <p:sp>
        <p:nvSpPr>
          <p:cNvPr id="4" name="页脚占位符 3"/>
          <p:cNvSpPr>
            <a:spLocks noGrp="1"/>
          </p:cNvSpPr>
          <p:nvPr>
            <p:ph type="ftr" sz="quarter" idx="10"/>
          </p:nvPr>
        </p:nvSpPr>
        <p:spPr/>
        <p:txBody>
          <a:bodyPr/>
          <a:lstStyle/>
          <a:p>
            <a:pPr>
              <a:defRPr/>
            </a:pPr>
            <a:r>
              <a:rPr lang="zh-CN" altLang="en-US" dirty="0" smtClean="0"/>
              <a:t>USTC</a:t>
            </a:r>
            <a:r>
              <a:rPr lang="en-US" altLang="zh-CN" dirty="0" smtClean="0"/>
              <a:t>-</a:t>
            </a:r>
            <a:r>
              <a:rPr lang="zh-CN" altLang="en-US" dirty="0" smtClean="0"/>
              <a:t>21000201-OPERATING SYSTEMS; </a:t>
            </a:r>
            <a:r>
              <a:rPr lang="de-DE" altLang="zh-CN" dirty="0" smtClean="0"/>
              <a:t>FALL 2016; INSTRUCTOR: LINGBO WEI</a:t>
            </a:r>
            <a:endParaRPr lang="en-US" altLang="zh-CN" dirty="0"/>
          </a:p>
        </p:txBody>
      </p:sp>
      <p:sp>
        <p:nvSpPr>
          <p:cNvPr id="5" name="灯片编号占位符 4"/>
          <p:cNvSpPr>
            <a:spLocks noGrp="1"/>
          </p:cNvSpPr>
          <p:nvPr>
            <p:ph type="sldNum" sz="quarter" idx="11"/>
          </p:nvPr>
        </p:nvSpPr>
        <p:spPr/>
        <p:txBody>
          <a:bodyPr/>
          <a:lstStyle/>
          <a:p>
            <a:pPr>
              <a:defRPr/>
            </a:pPr>
            <a:fld id="{2A5F4D79-7E66-4EF1-850E-A256F3AB9092}" type="slidenum">
              <a:rPr lang="zh-CN" altLang="en-US" smtClean="0"/>
              <a:pPr>
                <a:defRPr/>
              </a:pPr>
              <a:t>50</a:t>
            </a:fld>
            <a:endParaRPr lang="en-US" altLang="zh-CN"/>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Buffer Pool</a:t>
            </a:r>
            <a:endParaRPr lang="zh-CN" altLang="en-US" dirty="0"/>
          </a:p>
        </p:txBody>
      </p:sp>
      <p:sp>
        <p:nvSpPr>
          <p:cNvPr id="3" name="内容占位符 2"/>
          <p:cNvSpPr>
            <a:spLocks noGrp="1"/>
          </p:cNvSpPr>
          <p:nvPr>
            <p:ph idx="1"/>
          </p:nvPr>
        </p:nvSpPr>
        <p:spPr>
          <a:xfrm>
            <a:off x="457200" y="1239389"/>
            <a:ext cx="8229600" cy="2374668"/>
          </a:xfrm>
        </p:spPr>
        <p:txBody>
          <a:bodyPr/>
          <a:lstStyle/>
          <a:p>
            <a:r>
              <a:rPr lang="zh-CN" altLang="en-US" sz="2200" dirty="0" smtClean="0"/>
              <a:t>上述单、双、循环缓冲仅适用于某特定的</a:t>
            </a:r>
            <a:r>
              <a:rPr lang="en-US" altLang="zh-CN" sz="2200" dirty="0" smtClean="0"/>
              <a:t>I/O</a:t>
            </a:r>
            <a:r>
              <a:rPr lang="zh-CN" altLang="en-US" sz="2200" dirty="0" smtClean="0"/>
              <a:t>进程，都属于专用缓冲，当系统较大时，消耗大量的内存空间且每个缓冲区的利用率不高。</a:t>
            </a:r>
            <a:endParaRPr lang="en-US" altLang="zh-CN" sz="2200" dirty="0" smtClean="0"/>
          </a:p>
          <a:p>
            <a:r>
              <a:rPr lang="zh-CN" altLang="en-US" sz="2200" dirty="0" smtClean="0"/>
              <a:t>缓冲池的思想：多个进程分享一个缓冲池（包含多个缓冲区：</a:t>
            </a:r>
            <a:r>
              <a:rPr lang="zh-CN" altLang="en-US" sz="2000" dirty="0"/>
              <a:t>用于收容输入数据的工作缓冲区、用于提取输入数据的工作缓冲区、 用于收容输出数据的工作缓冲区及用于提取输出数据的工作缓冲区</a:t>
            </a:r>
            <a:r>
              <a:rPr lang="zh-CN" altLang="en-US" sz="2000" dirty="0" smtClean="0"/>
              <a:t>。按</a:t>
            </a:r>
            <a:r>
              <a:rPr lang="zh-CN" altLang="en-US" sz="2000" dirty="0"/>
              <a:t>其使用状况</a:t>
            </a:r>
            <a:r>
              <a:rPr lang="zh-CN" altLang="en-US" sz="2000" dirty="0" smtClean="0"/>
              <a:t>可以成</a:t>
            </a:r>
            <a:r>
              <a:rPr lang="zh-CN" altLang="en-US" sz="2000" dirty="0"/>
              <a:t>三个队列：空缓冲队列、装满输入数据的缓冲队列</a:t>
            </a:r>
            <a:r>
              <a:rPr lang="en-US" altLang="zh-CN" sz="2000" dirty="0"/>
              <a:t>(</a:t>
            </a:r>
            <a:r>
              <a:rPr lang="zh-CN" altLang="en-US" sz="2000" dirty="0"/>
              <a:t>输入队列</a:t>
            </a:r>
            <a:r>
              <a:rPr lang="en-US" altLang="zh-CN" sz="2000" dirty="0"/>
              <a:t>)</a:t>
            </a:r>
            <a:r>
              <a:rPr lang="zh-CN" altLang="en-US" sz="2000" dirty="0"/>
              <a:t>和装满输出数据的缓沖队列</a:t>
            </a:r>
            <a:r>
              <a:rPr lang="en-US" altLang="zh-CN" sz="2000" dirty="0"/>
              <a:t>(</a:t>
            </a:r>
            <a:r>
              <a:rPr lang="zh-CN" altLang="en-US" sz="2000" dirty="0"/>
              <a:t>输出队列</a:t>
            </a:r>
            <a:r>
              <a:rPr lang="en-US" altLang="zh-CN" sz="2000" dirty="0"/>
              <a:t>)</a:t>
            </a:r>
            <a:r>
              <a:rPr lang="zh-CN" altLang="en-US" sz="2200" dirty="0" smtClean="0"/>
              <a:t>）</a:t>
            </a:r>
            <a:endParaRPr lang="en-US" altLang="zh-CN" sz="2200" dirty="0" smtClean="0"/>
          </a:p>
        </p:txBody>
      </p:sp>
      <p:sp>
        <p:nvSpPr>
          <p:cNvPr id="4" name="页脚占位符 3"/>
          <p:cNvSpPr>
            <a:spLocks noGrp="1"/>
          </p:cNvSpPr>
          <p:nvPr>
            <p:ph type="ftr" sz="quarter" idx="10"/>
          </p:nvPr>
        </p:nvSpPr>
        <p:spPr>
          <a:xfrm>
            <a:off x="814864" y="6517931"/>
            <a:ext cx="7205662" cy="476250"/>
          </a:xfrm>
        </p:spPr>
        <p:txBody>
          <a:bodyPr/>
          <a:lstStyle/>
          <a:p>
            <a:pPr>
              <a:defRPr/>
            </a:pPr>
            <a:r>
              <a:rPr lang="zh-CN" altLang="en-US" dirty="0" smtClean="0"/>
              <a:t>USTC</a:t>
            </a:r>
            <a:r>
              <a:rPr lang="en-US" altLang="zh-CN" dirty="0" smtClean="0"/>
              <a:t>-</a:t>
            </a:r>
            <a:r>
              <a:rPr lang="zh-CN" altLang="en-US" dirty="0" smtClean="0"/>
              <a:t>21000201-OPERATING SYSTEMS; </a:t>
            </a:r>
            <a:r>
              <a:rPr lang="de-DE" altLang="zh-CN" dirty="0" smtClean="0"/>
              <a:t>FALL 2016; INSTRUCTOR: LINGBO WEI</a:t>
            </a:r>
            <a:endParaRPr lang="en-US" altLang="zh-CN" dirty="0"/>
          </a:p>
        </p:txBody>
      </p:sp>
      <p:sp>
        <p:nvSpPr>
          <p:cNvPr id="5" name="灯片编号占位符 4"/>
          <p:cNvSpPr>
            <a:spLocks noGrp="1"/>
          </p:cNvSpPr>
          <p:nvPr>
            <p:ph type="sldNum" sz="quarter" idx="11"/>
          </p:nvPr>
        </p:nvSpPr>
        <p:spPr>
          <a:xfrm>
            <a:off x="7764463" y="6353400"/>
            <a:ext cx="922337" cy="476250"/>
          </a:xfrm>
        </p:spPr>
        <p:txBody>
          <a:bodyPr/>
          <a:lstStyle/>
          <a:p>
            <a:pPr>
              <a:defRPr/>
            </a:pPr>
            <a:fld id="{2A5F4D79-7E66-4EF1-850E-A256F3AB9092}" type="slidenum">
              <a:rPr lang="zh-CN" altLang="en-US" smtClean="0"/>
              <a:pPr>
                <a:defRPr/>
              </a:pPr>
              <a:t>51</a:t>
            </a:fld>
            <a:endParaRPr lang="en-US" altLang="zh-CN"/>
          </a:p>
        </p:txBody>
      </p:sp>
      <p:pic>
        <p:nvPicPr>
          <p:cNvPr id="9" name="图片 8"/>
          <p:cNvPicPr>
            <a:picLocks noChangeAspect="1"/>
          </p:cNvPicPr>
          <p:nvPr/>
        </p:nvPicPr>
        <p:blipFill>
          <a:blip r:embed="rId2"/>
          <a:stretch>
            <a:fillRect/>
          </a:stretch>
        </p:blipFill>
        <p:spPr>
          <a:xfrm>
            <a:off x="649266" y="3970952"/>
            <a:ext cx="7371260" cy="2216444"/>
          </a:xfrm>
          <a:prstGeom prst="rect">
            <a:avLst/>
          </a:prstGeom>
        </p:spPr>
      </p:pic>
      <p:sp>
        <p:nvSpPr>
          <p:cNvPr id="10" name="文本框 9"/>
          <p:cNvSpPr txBox="1"/>
          <p:nvPr/>
        </p:nvSpPr>
        <p:spPr>
          <a:xfrm>
            <a:off x="2849701" y="6185922"/>
            <a:ext cx="3188970" cy="338554"/>
          </a:xfrm>
          <a:prstGeom prst="rect">
            <a:avLst/>
          </a:prstGeom>
          <a:noFill/>
        </p:spPr>
        <p:txBody>
          <a:bodyPr wrap="square" rtlCol="0">
            <a:spAutoFit/>
          </a:bodyPr>
          <a:lstStyle/>
          <a:p>
            <a:pPr algn="ctr"/>
            <a:r>
              <a:rPr lang="zh-CN" altLang="en-US" sz="1600" dirty="0" smtClean="0"/>
              <a:t>缓冲池的工作模式</a:t>
            </a:r>
            <a:endParaRPr lang="zh-CN" altLang="en-US" sz="1600" dirty="0"/>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缓冲区与高速缓存</a:t>
            </a:r>
            <a:endParaRPr lang="zh-CN" altLang="en-US" dirty="0"/>
          </a:p>
        </p:txBody>
      </p:sp>
      <p:graphicFrame>
        <p:nvGraphicFramePr>
          <p:cNvPr id="9" name="内容占位符 8"/>
          <p:cNvGraphicFramePr>
            <a:graphicFrameLocks noGrp="1"/>
          </p:cNvGraphicFramePr>
          <p:nvPr>
            <p:ph idx="1"/>
            <p:extLst>
              <p:ext uri="{D42A27DB-BD31-4B8C-83A1-F6EECF244321}">
                <p14:modId xmlns:p14="http://schemas.microsoft.com/office/powerpoint/2010/main" val="2293427891"/>
              </p:ext>
            </p:extLst>
          </p:nvPr>
        </p:nvGraphicFramePr>
        <p:xfrm>
          <a:off x="457200" y="1239839"/>
          <a:ext cx="8229600" cy="4976826"/>
        </p:xfrm>
        <a:graphic>
          <a:graphicData uri="http://schemas.openxmlformats.org/drawingml/2006/table">
            <a:tbl>
              <a:tblPr firstRow="1" bandRow="1">
                <a:tableStyleId>{3C2FFA5D-87B4-456A-9821-1D502468CF0F}</a:tableStyleId>
              </a:tblPr>
              <a:tblGrid>
                <a:gridCol w="525439"/>
                <a:gridCol w="436728"/>
                <a:gridCol w="3746993"/>
                <a:gridCol w="3520440"/>
              </a:tblGrid>
              <a:tr h="483248">
                <a:tc gridSpan="2">
                  <a:txBody>
                    <a:bodyPr/>
                    <a:lstStyle/>
                    <a:p>
                      <a:endParaRPr lang="zh-CN" altLang="en-US" dirty="0">
                        <a:solidFill>
                          <a:schemeClr val="tx1"/>
                        </a:solidFill>
                        <a:latin typeface="华文中宋" panose="02010600040101010101" pitchFamily="2" charset="-122"/>
                        <a:ea typeface="华文中宋" panose="02010600040101010101" pitchFamily="2" charset="-122"/>
                      </a:endParaRPr>
                    </a:p>
                  </a:txBody>
                  <a:tcPr>
                    <a:lnR w="28575" cap="flat" cmpd="sng" algn="ctr">
                      <a:solidFill>
                        <a:schemeClr val="accent1">
                          <a:lumMod val="75000"/>
                        </a:schemeClr>
                      </a:solidFill>
                      <a:prstDash val="solid"/>
                      <a:round/>
                      <a:headEnd type="none" w="med" len="med"/>
                      <a:tailEnd type="none" w="med" len="med"/>
                    </a:lnR>
                  </a:tcPr>
                </a:tc>
                <a:tc hMerge="1">
                  <a:txBody>
                    <a:bodyPr/>
                    <a:lstStyle/>
                    <a:p>
                      <a:endParaRPr lang="zh-CN" altLang="en-US" dirty="0">
                        <a:latin typeface="华文中宋" panose="02010600040101010101" pitchFamily="2" charset="-122"/>
                        <a:ea typeface="华文中宋" panose="02010600040101010101" pitchFamily="2" charset="-122"/>
                      </a:endParaRPr>
                    </a:p>
                  </a:txBody>
                  <a:tcPr/>
                </a:tc>
                <a:tc>
                  <a:txBody>
                    <a:bodyPr/>
                    <a:lstStyle/>
                    <a:p>
                      <a:pPr algn="ctr"/>
                      <a:r>
                        <a:rPr lang="zh-CN" altLang="en-US" dirty="0" smtClean="0">
                          <a:solidFill>
                            <a:schemeClr val="tx1"/>
                          </a:solidFill>
                          <a:latin typeface="华文中宋" panose="02010600040101010101" pitchFamily="2" charset="-122"/>
                          <a:ea typeface="华文中宋" panose="02010600040101010101" pitchFamily="2" charset="-122"/>
                        </a:rPr>
                        <a:t>高速缓存</a:t>
                      </a:r>
                      <a:endParaRPr lang="zh-CN" altLang="en-US" dirty="0">
                        <a:solidFill>
                          <a:schemeClr val="tx1"/>
                        </a:solidFill>
                        <a:latin typeface="华文中宋" panose="02010600040101010101" pitchFamily="2" charset="-122"/>
                        <a:ea typeface="华文中宋" panose="02010600040101010101" pitchFamily="2" charset="-122"/>
                      </a:endParaRPr>
                    </a:p>
                  </a:txBody>
                  <a:tcP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tcPr>
                </a:tc>
                <a:tc>
                  <a:txBody>
                    <a:bodyPr/>
                    <a:lstStyle/>
                    <a:p>
                      <a:pPr algn="ctr"/>
                      <a:r>
                        <a:rPr lang="zh-CN" altLang="en-US" dirty="0" smtClean="0">
                          <a:solidFill>
                            <a:schemeClr val="tx1"/>
                          </a:solidFill>
                          <a:latin typeface="华文中宋" panose="02010600040101010101" pitchFamily="2" charset="-122"/>
                          <a:ea typeface="华文中宋" panose="02010600040101010101" pitchFamily="2" charset="-122"/>
                        </a:rPr>
                        <a:t>缓冲区</a:t>
                      </a:r>
                      <a:endParaRPr lang="zh-CN" altLang="en-US" dirty="0">
                        <a:solidFill>
                          <a:schemeClr val="tx1"/>
                        </a:solidFill>
                        <a:latin typeface="华文中宋" panose="02010600040101010101" pitchFamily="2" charset="-122"/>
                        <a:ea typeface="华文中宋" panose="02010600040101010101" pitchFamily="2" charset="-122"/>
                      </a:endParaRPr>
                    </a:p>
                  </a:txBody>
                  <a:tcPr>
                    <a:lnL w="28575" cap="flat" cmpd="sng" algn="ctr">
                      <a:solidFill>
                        <a:schemeClr val="accent1">
                          <a:lumMod val="75000"/>
                        </a:schemeClr>
                      </a:solidFill>
                      <a:prstDash val="solid"/>
                      <a:round/>
                      <a:headEnd type="none" w="med" len="med"/>
                      <a:tailEnd type="none" w="med" len="med"/>
                    </a:lnL>
                  </a:tcPr>
                </a:tc>
              </a:tr>
              <a:tr h="734363">
                <a:tc gridSpan="2">
                  <a:txBody>
                    <a:bodyPr/>
                    <a:lstStyle/>
                    <a:p>
                      <a:pPr algn="l"/>
                      <a:r>
                        <a:rPr lang="zh-CN" altLang="en-US" dirty="0" smtClean="0">
                          <a:solidFill>
                            <a:schemeClr val="tx1"/>
                          </a:solidFill>
                        </a:rPr>
                        <a:t>相同点</a:t>
                      </a:r>
                      <a:endParaRPr lang="zh-CN" altLang="en-US" dirty="0">
                        <a:solidFill>
                          <a:schemeClr val="tx1"/>
                        </a:solidFill>
                        <a:latin typeface="华文中宋" panose="02010600040101010101" pitchFamily="2" charset="-122"/>
                        <a:ea typeface="华文中宋" panose="02010600040101010101" pitchFamily="2" charset="-122"/>
                      </a:endParaRPr>
                    </a:p>
                  </a:txBody>
                  <a:tcPr anchor="ctr">
                    <a:lnR w="28575" cap="flat" cmpd="sng" algn="ctr">
                      <a:solidFill>
                        <a:schemeClr val="accent1">
                          <a:lumMod val="75000"/>
                        </a:schemeClr>
                      </a:solidFill>
                      <a:prstDash val="solid"/>
                      <a:round/>
                      <a:headEnd type="none" w="med" len="med"/>
                      <a:tailEnd type="none" w="med" len="med"/>
                    </a:lnR>
                    <a:lnB w="28575" cap="flat" cmpd="sng" algn="ctr">
                      <a:solidFill>
                        <a:schemeClr val="accent1">
                          <a:lumMod val="75000"/>
                        </a:schemeClr>
                      </a:solidFill>
                      <a:prstDash val="solid"/>
                      <a:round/>
                      <a:headEnd type="none" w="med" len="med"/>
                      <a:tailEnd type="none" w="med" len="med"/>
                    </a:lnB>
                  </a:tcPr>
                </a:tc>
                <a:tc hMerge="1">
                  <a:txBody>
                    <a:bodyPr/>
                    <a:lstStyle/>
                    <a:p>
                      <a:pPr algn="ctr"/>
                      <a:endParaRPr lang="zh-CN" altLang="en-US" dirty="0">
                        <a:solidFill>
                          <a:schemeClr val="tx1"/>
                        </a:solidFill>
                        <a:latin typeface="华文中宋" panose="02010600040101010101" pitchFamily="2" charset="-122"/>
                        <a:ea typeface="华文中宋" panose="02010600040101010101" pitchFamily="2" charset="-122"/>
                      </a:endParaRPr>
                    </a:p>
                  </a:txBody>
                  <a:tcPr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B w="28575" cap="flat" cmpd="sng" algn="ctr">
                      <a:solidFill>
                        <a:schemeClr val="accent1">
                          <a:lumMod val="75000"/>
                        </a:schemeClr>
                      </a:solidFill>
                      <a:prstDash val="solid"/>
                      <a:round/>
                      <a:headEnd type="none" w="med" len="med"/>
                      <a:tailEnd type="none" w="med" len="med"/>
                    </a:lnB>
                  </a:tcPr>
                </a:tc>
                <a:tc gridSpan="2">
                  <a:txBody>
                    <a:bodyPr/>
                    <a:lstStyle/>
                    <a:p>
                      <a:pPr algn="ctr"/>
                      <a:r>
                        <a:rPr lang="zh-CN" altLang="en-US" sz="1800" b="0" i="0" kern="1200" dirty="0" smtClean="0">
                          <a:solidFill>
                            <a:schemeClr val="dk1"/>
                          </a:solidFill>
                          <a:effectLst/>
                          <a:latin typeface="+mn-lt"/>
                          <a:ea typeface="+mn-ea"/>
                          <a:cs typeface="+mn-cs"/>
                        </a:rPr>
                        <a:t>都是介于高速设备和低速设备之间</a:t>
                      </a:r>
                      <a:endParaRPr lang="zh-CN" altLang="en-US" dirty="0">
                        <a:solidFill>
                          <a:schemeClr val="tx1"/>
                        </a:solidFill>
                        <a:latin typeface="华文中宋" panose="02010600040101010101" pitchFamily="2" charset="-122"/>
                        <a:ea typeface="华文中宋" panose="02010600040101010101" pitchFamily="2" charset="-122"/>
                      </a:endParaRPr>
                    </a:p>
                  </a:txBody>
                  <a:tcPr anchor="ctr">
                    <a:lnL w="28575" cap="flat" cmpd="sng" algn="ctr">
                      <a:solidFill>
                        <a:schemeClr val="accent1">
                          <a:lumMod val="75000"/>
                        </a:schemeClr>
                      </a:solidFill>
                      <a:prstDash val="solid"/>
                      <a:round/>
                      <a:headEnd type="none" w="med" len="med"/>
                      <a:tailEnd type="none" w="med" len="med"/>
                    </a:lnL>
                    <a:lnB w="28575" cap="flat" cmpd="sng" algn="ctr">
                      <a:solidFill>
                        <a:schemeClr val="accent1">
                          <a:lumMod val="75000"/>
                        </a:schemeClr>
                      </a:solidFill>
                      <a:prstDash val="solid"/>
                      <a:round/>
                      <a:headEnd type="none" w="med" len="med"/>
                      <a:tailEnd type="none" w="med" len="med"/>
                    </a:lnB>
                  </a:tcPr>
                </a:tc>
                <a:tc hMerge="1">
                  <a:txBody>
                    <a:bodyPr/>
                    <a:lstStyle/>
                    <a:p>
                      <a:endParaRPr lang="zh-CN" altLang="en-US"/>
                    </a:p>
                  </a:txBody>
                  <a:tcPr/>
                </a:tc>
              </a:tr>
              <a:tr h="2308860">
                <a:tc rowSpan="2">
                  <a:txBody>
                    <a:bodyPr/>
                    <a:lstStyle/>
                    <a:p>
                      <a:pPr algn="l"/>
                      <a:r>
                        <a:rPr lang="zh-CN" altLang="en-US" dirty="0" smtClean="0">
                          <a:solidFill>
                            <a:schemeClr val="tx1"/>
                          </a:solidFill>
                          <a:latin typeface="华文中宋" panose="02010600040101010101" pitchFamily="2" charset="-122"/>
                          <a:ea typeface="华文中宋" panose="02010600040101010101" pitchFamily="2" charset="-122"/>
                        </a:rPr>
                        <a:t>区别</a:t>
                      </a:r>
                      <a:endParaRPr lang="zh-CN" altLang="en-US" dirty="0">
                        <a:solidFill>
                          <a:schemeClr val="tx1"/>
                        </a:solidFill>
                        <a:latin typeface="华文中宋" panose="02010600040101010101" pitchFamily="2" charset="-122"/>
                        <a:ea typeface="华文中宋" panose="02010600040101010101" pitchFamily="2" charset="-122"/>
                      </a:endParaRPr>
                    </a:p>
                  </a:txBody>
                  <a:tcPr anchor="ctr">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tcPr>
                </a:tc>
                <a:tc>
                  <a:txBody>
                    <a:bodyPr/>
                    <a:lstStyle/>
                    <a:p>
                      <a:pPr algn="l"/>
                      <a:r>
                        <a:rPr lang="zh-CN" altLang="en-US" dirty="0" smtClean="0">
                          <a:solidFill>
                            <a:schemeClr val="tx1"/>
                          </a:solidFill>
                          <a:latin typeface="华文中宋" panose="02010600040101010101" pitchFamily="2" charset="-122"/>
                          <a:ea typeface="华文中宋" panose="02010600040101010101" pitchFamily="2" charset="-122"/>
                        </a:rPr>
                        <a:t>存放数据</a:t>
                      </a:r>
                      <a:endParaRPr lang="zh-CN" altLang="en-US" dirty="0">
                        <a:solidFill>
                          <a:schemeClr val="tx1"/>
                        </a:solidFill>
                        <a:latin typeface="华文中宋" panose="02010600040101010101" pitchFamily="2" charset="-122"/>
                        <a:ea typeface="华文中宋" panose="02010600040101010101" pitchFamily="2" charset="-122"/>
                      </a:endParaRPr>
                    </a:p>
                  </a:txBody>
                  <a:tcPr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algn="l"/>
                      <a:r>
                        <a:rPr lang="zh-CN" altLang="en-US" sz="1800" b="0" i="0" kern="1200" dirty="0" smtClean="0">
                          <a:solidFill>
                            <a:schemeClr val="dk1"/>
                          </a:solidFill>
                          <a:effectLst/>
                          <a:latin typeface="+mn-lt"/>
                          <a:ea typeface="+mn-ea"/>
                          <a:cs typeface="+mn-cs"/>
                        </a:rPr>
                        <a:t>存放的是低速设备上的某些数据的复制数据，也就是高速缓存上有的低速设备上面必然有</a:t>
                      </a:r>
                      <a:endParaRPr lang="zh-CN" altLang="en-US" dirty="0">
                        <a:solidFill>
                          <a:schemeClr val="tx1"/>
                        </a:solidFill>
                        <a:latin typeface="华文中宋" panose="02010600040101010101" pitchFamily="2" charset="-122"/>
                        <a:ea typeface="华文中宋" panose="02010600040101010101" pitchFamily="2" charset="-122"/>
                      </a:endParaRPr>
                    </a:p>
                  </a:txBody>
                  <a:tcPr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c>
                  <a:txBody>
                    <a:bodyPr/>
                    <a:lstStyle/>
                    <a:p>
                      <a:pPr algn="l"/>
                      <a:r>
                        <a:rPr lang="zh-CN" altLang="en-US" sz="1800" kern="1200" dirty="0" smtClean="0">
                          <a:solidFill>
                            <a:schemeClr val="tx1"/>
                          </a:solidFill>
                          <a:effectLst/>
                        </a:rPr>
                        <a:t>存放的是低速设备传递给高速设备的数据（或者是高速设备传送给低速设备的数据</a:t>
                      </a:r>
                      <a:r>
                        <a:rPr lang="en-US" altLang="zh-CN" sz="1800" kern="1200" dirty="0" smtClean="0">
                          <a:solidFill>
                            <a:schemeClr val="tx1"/>
                          </a:solidFill>
                          <a:effectLst/>
                        </a:rPr>
                        <a:t>)</a:t>
                      </a:r>
                      <a:r>
                        <a:rPr lang="zh-CN" altLang="en-US" sz="1800" kern="1200" dirty="0" smtClean="0">
                          <a:solidFill>
                            <a:schemeClr val="tx1"/>
                          </a:solidFill>
                          <a:effectLst/>
                        </a:rPr>
                        <a:t>，而这些数据在低速设备（或者高速设备）却不一定有备份，这些数据在从缓存区传送到髙速设备（或者低速设备）</a:t>
                      </a:r>
                      <a:endParaRPr lang="zh-CN" altLang="en-US" dirty="0">
                        <a:solidFill>
                          <a:schemeClr val="tx1"/>
                        </a:solidFill>
                        <a:latin typeface="华文中宋" panose="02010600040101010101" pitchFamily="2" charset="-122"/>
                        <a:ea typeface="华文中宋" panose="02010600040101010101" pitchFamily="2" charset="-122"/>
                      </a:endParaRPr>
                    </a:p>
                  </a:txBody>
                  <a:tcPr anchor="ctr">
                    <a:lnL w="28575" cap="flat" cmpd="sng" algn="ctr">
                      <a:solidFill>
                        <a:schemeClr val="accent1">
                          <a:lumMod val="75000"/>
                        </a:schemeClr>
                      </a:solidFill>
                      <a:prstDash val="solid"/>
                      <a:round/>
                      <a:headEnd type="none" w="med" len="med"/>
                      <a:tailEnd type="none" w="med" len="med"/>
                    </a:lnL>
                    <a:lnT w="28575" cap="flat" cmpd="sng" algn="ctr">
                      <a:solidFill>
                        <a:schemeClr val="accent1">
                          <a:lumMod val="75000"/>
                        </a:schemeClr>
                      </a:solidFill>
                      <a:prstDash val="solid"/>
                      <a:round/>
                      <a:headEnd type="none" w="med" len="med"/>
                      <a:tailEnd type="none" w="med" len="med"/>
                    </a:lnT>
                    <a:lnB w="28575" cap="flat" cmpd="sng" algn="ctr">
                      <a:solidFill>
                        <a:schemeClr val="accent1">
                          <a:lumMod val="75000"/>
                        </a:schemeClr>
                      </a:solidFill>
                      <a:prstDash val="solid"/>
                      <a:round/>
                      <a:headEnd type="none" w="med" len="med"/>
                      <a:tailEnd type="none" w="med" len="med"/>
                    </a:lnB>
                  </a:tcPr>
                </a:tc>
              </a:tr>
              <a:tr h="1450355">
                <a:tc vMerge="1">
                  <a:txBody>
                    <a:bodyPr/>
                    <a:lstStyle/>
                    <a:p>
                      <a:endParaRPr lang="zh-CN" altLang="en-US" dirty="0">
                        <a:solidFill>
                          <a:schemeClr val="tx1"/>
                        </a:solidFill>
                        <a:latin typeface="华文中宋" panose="02010600040101010101" pitchFamily="2" charset="-122"/>
                        <a:ea typeface="华文中宋" panose="02010600040101010101" pitchFamily="2" charset="-122"/>
                      </a:endParaRPr>
                    </a:p>
                  </a:txBody>
                  <a:tcPr/>
                </a:tc>
                <a:tc>
                  <a:txBody>
                    <a:bodyPr/>
                    <a:lstStyle/>
                    <a:p>
                      <a:pPr algn="l"/>
                      <a:r>
                        <a:rPr lang="zh-CN" altLang="en-US" dirty="0" smtClean="0">
                          <a:solidFill>
                            <a:schemeClr val="tx1"/>
                          </a:solidFill>
                          <a:latin typeface="华文中宋" panose="02010600040101010101" pitchFamily="2" charset="-122"/>
                          <a:ea typeface="华文中宋" panose="02010600040101010101" pitchFamily="2" charset="-122"/>
                        </a:rPr>
                        <a:t>目的</a:t>
                      </a:r>
                      <a:endParaRPr lang="zh-CN" altLang="en-US" dirty="0">
                        <a:solidFill>
                          <a:schemeClr val="tx1"/>
                        </a:solidFill>
                        <a:latin typeface="华文中宋" panose="02010600040101010101" pitchFamily="2" charset="-122"/>
                        <a:ea typeface="华文中宋" panose="02010600040101010101" pitchFamily="2" charset="-122"/>
                      </a:endParaRPr>
                    </a:p>
                  </a:txBody>
                  <a:tcPr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tcPr>
                </a:tc>
                <a:tc>
                  <a:txBody>
                    <a:bodyPr/>
                    <a:lstStyle/>
                    <a:p>
                      <a:pPr algn="l"/>
                      <a:r>
                        <a:rPr lang="zh-CN" altLang="en-US" sz="1800" b="0" i="0" kern="1200" dirty="0" smtClean="0">
                          <a:solidFill>
                            <a:schemeClr val="dk1"/>
                          </a:solidFill>
                          <a:effectLst/>
                          <a:latin typeface="+mn-lt"/>
                          <a:ea typeface="+mn-ea"/>
                          <a:cs typeface="+mn-cs"/>
                        </a:rPr>
                        <a:t>高速缓存存放的是高速设备经常要访问的数据，如果高速设备要访问的数据不在高速缓存中，高速设备就需要访问低速设备</a:t>
                      </a:r>
                      <a:endParaRPr lang="zh-CN" altLang="en-US" dirty="0">
                        <a:solidFill>
                          <a:schemeClr val="tx1"/>
                        </a:solidFill>
                        <a:latin typeface="华文中宋" panose="02010600040101010101" pitchFamily="2" charset="-122"/>
                        <a:ea typeface="华文中宋" panose="02010600040101010101" pitchFamily="2" charset="-122"/>
                      </a:endParaRPr>
                    </a:p>
                  </a:txBody>
                  <a:tcPr anchor="ctr">
                    <a:lnL w="28575" cap="flat" cmpd="sng" algn="ctr">
                      <a:solidFill>
                        <a:schemeClr val="accent1">
                          <a:lumMod val="75000"/>
                        </a:schemeClr>
                      </a:solidFill>
                      <a:prstDash val="solid"/>
                      <a:round/>
                      <a:headEnd type="none" w="med" len="med"/>
                      <a:tailEnd type="none" w="med" len="med"/>
                    </a:lnL>
                    <a:lnR w="28575" cap="flat" cmpd="sng" algn="ctr">
                      <a:solidFill>
                        <a:schemeClr val="accent1">
                          <a:lumMod val="75000"/>
                        </a:schemeClr>
                      </a:solidFill>
                      <a:prstDash val="solid"/>
                      <a:round/>
                      <a:headEnd type="none" w="med" len="med"/>
                      <a:tailEnd type="none" w="med" len="med"/>
                    </a:lnR>
                    <a:lnT w="28575" cap="flat" cmpd="sng" algn="ctr">
                      <a:solidFill>
                        <a:schemeClr val="accent1">
                          <a:lumMod val="75000"/>
                        </a:schemeClr>
                      </a:solidFill>
                      <a:prstDash val="solid"/>
                      <a:round/>
                      <a:headEnd type="none" w="med" len="med"/>
                      <a:tailEnd type="none" w="med" len="med"/>
                    </a:lnT>
                  </a:tcPr>
                </a:tc>
                <a:tc>
                  <a:txBody>
                    <a:bodyPr/>
                    <a:lstStyle/>
                    <a:p>
                      <a:pPr algn="l"/>
                      <a:r>
                        <a:rPr lang="zh-CN" altLang="en-US" sz="1800" b="0" i="0" kern="1200" dirty="0" smtClean="0">
                          <a:solidFill>
                            <a:schemeClr val="dk1"/>
                          </a:solidFill>
                          <a:effectLst/>
                          <a:latin typeface="+mn-lt"/>
                          <a:ea typeface="+mn-ea"/>
                          <a:cs typeface="+mn-cs"/>
                        </a:rPr>
                        <a:t>高速设备和低速设备的通信都要经过缓存区，高速设备永远不会直接去访问低速设备</a:t>
                      </a:r>
                      <a:endParaRPr lang="zh-CN" altLang="en-US" dirty="0"/>
                    </a:p>
                  </a:txBody>
                  <a:tcPr anchor="ctr">
                    <a:lnL w="28575" cap="flat" cmpd="sng" algn="ctr">
                      <a:solidFill>
                        <a:schemeClr val="accent1">
                          <a:lumMod val="75000"/>
                        </a:schemeClr>
                      </a:solidFill>
                      <a:prstDash val="solid"/>
                      <a:round/>
                      <a:headEnd type="none" w="med" len="med"/>
                      <a:tailEnd type="none" w="med" len="med"/>
                    </a:lnL>
                    <a:lnT w="28575" cap="flat" cmpd="sng" algn="ctr">
                      <a:solidFill>
                        <a:schemeClr val="accent1">
                          <a:lumMod val="75000"/>
                        </a:schemeClr>
                      </a:solidFill>
                      <a:prstDash val="solid"/>
                      <a:round/>
                      <a:headEnd type="none" w="med" len="med"/>
                      <a:tailEnd type="none" w="med" len="med"/>
                    </a:lnT>
                  </a:tcPr>
                </a:tc>
              </a:tr>
            </a:tbl>
          </a:graphicData>
        </a:graphic>
      </p:graphicFrame>
      <p:sp>
        <p:nvSpPr>
          <p:cNvPr id="4" name="页脚占位符 3"/>
          <p:cNvSpPr>
            <a:spLocks noGrp="1"/>
          </p:cNvSpPr>
          <p:nvPr>
            <p:ph type="ftr" sz="quarter" idx="10"/>
          </p:nvPr>
        </p:nvSpPr>
        <p:spPr>
          <a:xfrm>
            <a:off x="366713" y="6369275"/>
            <a:ext cx="7205662" cy="476250"/>
          </a:xfrm>
        </p:spPr>
        <p:txBody>
          <a:bodyPr/>
          <a:lstStyle/>
          <a:p>
            <a:pPr>
              <a:defRPr/>
            </a:pPr>
            <a:r>
              <a:rPr lang="zh-CN" altLang="en-US" dirty="0" smtClean="0"/>
              <a:t>USTC</a:t>
            </a:r>
            <a:r>
              <a:rPr lang="en-US" altLang="zh-CN" dirty="0" smtClean="0"/>
              <a:t>-</a:t>
            </a:r>
            <a:r>
              <a:rPr lang="zh-CN" altLang="en-US" dirty="0" smtClean="0"/>
              <a:t>21000201-OPERATING SYSTEMS; </a:t>
            </a:r>
            <a:r>
              <a:rPr lang="de-DE" altLang="zh-CN" dirty="0" smtClean="0"/>
              <a:t>FALL 2016; INSTRUCTOR: LINGBO WEI</a:t>
            </a:r>
            <a:endParaRPr lang="en-US" altLang="zh-CN" dirty="0"/>
          </a:p>
        </p:txBody>
      </p:sp>
      <p:sp>
        <p:nvSpPr>
          <p:cNvPr id="5" name="灯片编号占位符 4"/>
          <p:cNvSpPr>
            <a:spLocks noGrp="1"/>
          </p:cNvSpPr>
          <p:nvPr>
            <p:ph type="sldNum" sz="quarter" idx="11"/>
          </p:nvPr>
        </p:nvSpPr>
        <p:spPr>
          <a:xfrm>
            <a:off x="7764463" y="6353400"/>
            <a:ext cx="922337" cy="476250"/>
          </a:xfrm>
        </p:spPr>
        <p:txBody>
          <a:bodyPr/>
          <a:lstStyle/>
          <a:p>
            <a:pPr>
              <a:defRPr/>
            </a:pPr>
            <a:fld id="{2A5F4D79-7E66-4EF1-850E-A256F3AB9092}" type="slidenum">
              <a:rPr lang="zh-CN" altLang="en-US" smtClean="0"/>
              <a:pPr>
                <a:defRPr/>
              </a:pPr>
              <a:t>52</a:t>
            </a:fld>
            <a:endParaRPr lang="en-US" altLang="zh-CN"/>
          </a:p>
        </p:txBody>
      </p:sp>
    </p:spTree>
    <p:extLst>
      <p:ext uri="{BB962C8B-B14F-4D97-AF65-F5344CB8AC3E}">
        <p14:creationId xmlns:p14="http://schemas.microsoft.com/office/powerpoint/2010/main" val="3958195143"/>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5"/>
          <p:cNvSpPr>
            <a:spLocks noGrp="1" noChangeArrowheads="1"/>
          </p:cNvSpPr>
          <p:nvPr>
            <p:ph type="ftr" sz="quarter" idx="10"/>
          </p:nvPr>
        </p:nvSpPr>
        <p:spPr>
          <a:xfrm>
            <a:off x="366713" y="6383789"/>
            <a:ext cx="7205662" cy="476250"/>
          </a:xfrm>
          <a:noFill/>
        </p:spPr>
        <p:txBody>
          <a:bodyPr/>
          <a:lstStyle/>
          <a:p>
            <a:r>
              <a:rPr lang="zh-CN" altLang="en-US" dirty="0" smtClean="0">
                <a:latin typeface="Arial" pitchFamily="34" charset="0"/>
              </a:rPr>
              <a:t>USTC</a:t>
            </a:r>
            <a:r>
              <a:rPr lang="en-US" altLang="zh-CN" dirty="0" smtClean="0">
                <a:latin typeface="Arial" pitchFamily="34" charset="0"/>
              </a:rPr>
              <a:t>-</a:t>
            </a:r>
            <a:r>
              <a:rPr lang="zh-CN" altLang="en-US" dirty="0" smtClean="0">
                <a:latin typeface="Arial" pitchFamily="34" charset="0"/>
              </a:rPr>
              <a:t>21000201-OPERATING SYSTEMS; </a:t>
            </a:r>
            <a:r>
              <a:rPr lang="de-DE" altLang="zh-CN" dirty="0" smtClean="0">
                <a:latin typeface="Arial" pitchFamily="34" charset="0"/>
              </a:rPr>
              <a:t>FALL 2016; INSTRUCTOR: LINGBO WEI</a:t>
            </a:r>
            <a:endParaRPr lang="en-US" altLang="zh-CN" dirty="0" smtClean="0">
              <a:latin typeface="Arial" pitchFamily="34" charset="0"/>
            </a:endParaRPr>
          </a:p>
        </p:txBody>
      </p:sp>
      <p:sp>
        <p:nvSpPr>
          <p:cNvPr id="3075" name="Rectangle 6"/>
          <p:cNvSpPr>
            <a:spLocks noGrp="1" noChangeArrowheads="1"/>
          </p:cNvSpPr>
          <p:nvPr>
            <p:ph type="sldNum" sz="quarter" idx="11"/>
          </p:nvPr>
        </p:nvSpPr>
        <p:spPr>
          <a:xfrm>
            <a:off x="7764463" y="6367914"/>
            <a:ext cx="922337" cy="476250"/>
          </a:xfrm>
          <a:noFill/>
        </p:spPr>
        <p:txBody>
          <a:bodyPr/>
          <a:lstStyle/>
          <a:p>
            <a:fld id="{C6CF084C-5602-4064-9685-76A2A83A3E21}" type="slidenum">
              <a:rPr lang="zh-CN" altLang="en-US" smtClean="0">
                <a:latin typeface="Arial" pitchFamily="34" charset="0"/>
              </a:rPr>
              <a:pPr/>
              <a:t>53</a:t>
            </a:fld>
            <a:endParaRPr lang="en-US" altLang="zh-CN" smtClean="0">
              <a:latin typeface="Arial" pitchFamily="34" charset="0"/>
            </a:endParaRPr>
          </a:p>
        </p:txBody>
      </p:sp>
      <p:sp>
        <p:nvSpPr>
          <p:cNvPr id="3076" name="Rectangle 2"/>
          <p:cNvSpPr>
            <a:spLocks noGrp="1" noChangeArrowheads="1"/>
          </p:cNvSpPr>
          <p:nvPr>
            <p:ph type="title"/>
          </p:nvPr>
        </p:nvSpPr>
        <p:spPr/>
        <p:txBody>
          <a:bodyPr/>
          <a:lstStyle/>
          <a:p>
            <a:r>
              <a:rPr lang="en-US" altLang="zh-CN" dirty="0" smtClean="0">
                <a:ea typeface="宋体" pitchFamily="2" charset="-122"/>
              </a:rPr>
              <a:t>Part 3: I/O Management</a:t>
            </a:r>
            <a:endParaRPr lang="zh-CN" altLang="en-US" dirty="0" smtClean="0">
              <a:ea typeface="宋体" pitchFamily="2" charset="-122"/>
            </a:endParaRPr>
          </a:p>
        </p:txBody>
      </p:sp>
      <p:sp>
        <p:nvSpPr>
          <p:cNvPr id="3077" name="Rectangle 3"/>
          <p:cNvSpPr>
            <a:spLocks noGrp="1" noChangeArrowheads="1"/>
          </p:cNvSpPr>
          <p:nvPr>
            <p:ph type="body" idx="1"/>
          </p:nvPr>
        </p:nvSpPr>
        <p:spPr>
          <a:xfrm>
            <a:off x="457200" y="1021678"/>
            <a:ext cx="8204200" cy="5364607"/>
          </a:xfrm>
        </p:spPr>
        <p:txBody>
          <a:bodyPr/>
          <a:lstStyle/>
          <a:p>
            <a:r>
              <a:rPr lang="en-US" altLang="zh-CN" dirty="0" smtClean="0">
                <a:solidFill>
                  <a:schemeClr val="bg2">
                    <a:lumMod val="60000"/>
                    <a:lumOff val="40000"/>
                  </a:schemeClr>
                </a:solidFill>
                <a:ea typeface="宋体" pitchFamily="2" charset="-122"/>
              </a:rPr>
              <a:t>Overview of the OS Role in I/O</a:t>
            </a:r>
          </a:p>
          <a:p>
            <a:r>
              <a:rPr lang="en-US" altLang="zh-CN" dirty="0" smtClean="0">
                <a:solidFill>
                  <a:schemeClr val="bg2">
                    <a:lumMod val="60000"/>
                    <a:lumOff val="40000"/>
                  </a:schemeClr>
                </a:solidFill>
                <a:ea typeface="宋体" pitchFamily="2" charset="-122"/>
              </a:rPr>
              <a:t>Principles of I/O Hardware</a:t>
            </a:r>
          </a:p>
          <a:p>
            <a:r>
              <a:rPr lang="en-US" altLang="zh-CN" dirty="0" smtClean="0">
                <a:solidFill>
                  <a:schemeClr val="bg2">
                    <a:lumMod val="60000"/>
                    <a:lumOff val="40000"/>
                  </a:schemeClr>
                </a:solidFill>
                <a:ea typeface="宋体" pitchFamily="2" charset="-122"/>
              </a:rPr>
              <a:t>CPU-I/O Communication Techniques</a:t>
            </a:r>
          </a:p>
          <a:p>
            <a:r>
              <a:rPr lang="en-US" altLang="zh-CN" dirty="0" smtClean="0">
                <a:solidFill>
                  <a:schemeClr val="bg2">
                    <a:lumMod val="60000"/>
                    <a:lumOff val="40000"/>
                  </a:schemeClr>
                </a:solidFill>
                <a:ea typeface="宋体" pitchFamily="2" charset="-122"/>
              </a:rPr>
              <a:t>Buffering Strategies</a:t>
            </a:r>
          </a:p>
          <a:p>
            <a:r>
              <a:rPr lang="en-US" altLang="zh-CN" u="sng" dirty="0" smtClean="0">
                <a:solidFill>
                  <a:srgbClr val="993300"/>
                </a:solidFill>
                <a:ea typeface="宋体" pitchFamily="2" charset="-122"/>
              </a:rPr>
              <a:t>I/O Software Layers</a:t>
            </a:r>
          </a:p>
          <a:p>
            <a:pPr lvl="1"/>
            <a:r>
              <a:rPr lang="en-US" altLang="zh-CN" dirty="0" smtClean="0">
                <a:ea typeface="宋体" pitchFamily="2" charset="-122"/>
              </a:rPr>
              <a:t>I/O </a:t>
            </a:r>
            <a:r>
              <a:rPr lang="zh-CN" altLang="en-US" dirty="0" smtClean="0">
                <a:ea typeface="宋体" pitchFamily="2" charset="-122"/>
              </a:rPr>
              <a:t>软件</a:t>
            </a:r>
            <a:endParaRPr lang="en-US" altLang="zh-CN" dirty="0" smtClean="0">
              <a:ea typeface="宋体" pitchFamily="2" charset="-122"/>
            </a:endParaRPr>
          </a:p>
          <a:p>
            <a:pPr lvl="1"/>
            <a:r>
              <a:rPr lang="zh-CN" altLang="en-US" dirty="0" smtClean="0">
                <a:ea typeface="宋体" pitchFamily="2" charset="-122"/>
              </a:rPr>
              <a:t>中断处理程序</a:t>
            </a:r>
            <a:endParaRPr lang="en-US" altLang="zh-CN" dirty="0" smtClean="0">
              <a:ea typeface="宋体" pitchFamily="2" charset="-122"/>
            </a:endParaRPr>
          </a:p>
          <a:p>
            <a:pPr lvl="1"/>
            <a:r>
              <a:rPr lang="zh-CN" altLang="en-US" dirty="0" smtClean="0">
                <a:ea typeface="宋体" pitchFamily="2" charset="-122"/>
              </a:rPr>
              <a:t>设备驱动程序</a:t>
            </a:r>
            <a:endParaRPr lang="en-US" altLang="zh-CN" dirty="0" smtClean="0">
              <a:ea typeface="宋体" pitchFamily="2" charset="-122"/>
            </a:endParaRPr>
          </a:p>
          <a:p>
            <a:pPr lvl="1"/>
            <a:r>
              <a:rPr lang="zh-CN" altLang="en-US" dirty="0" smtClean="0">
                <a:ea typeface="宋体" pitchFamily="2" charset="-122"/>
              </a:rPr>
              <a:t>与设备无关的</a:t>
            </a:r>
            <a:r>
              <a:rPr lang="en-US" altLang="zh-CN" dirty="0" smtClean="0">
                <a:ea typeface="宋体" pitchFamily="2" charset="-122"/>
              </a:rPr>
              <a:t> I/O </a:t>
            </a:r>
            <a:r>
              <a:rPr lang="zh-CN" altLang="en-US" dirty="0" smtClean="0">
                <a:ea typeface="宋体" pitchFamily="2" charset="-122"/>
              </a:rPr>
              <a:t>软件</a:t>
            </a:r>
            <a:endParaRPr lang="en-US" altLang="zh-CN" dirty="0" smtClean="0">
              <a:ea typeface="宋体" pitchFamily="2" charset="-122"/>
            </a:endParaRPr>
          </a:p>
          <a:p>
            <a:pPr lvl="1"/>
            <a:r>
              <a:rPr lang="zh-CN" altLang="en-US" dirty="0" smtClean="0">
                <a:ea typeface="宋体" pitchFamily="2" charset="-122"/>
              </a:rPr>
              <a:t>用户级</a:t>
            </a:r>
            <a:r>
              <a:rPr lang="en-US" altLang="zh-CN" dirty="0" smtClean="0">
                <a:ea typeface="宋体" pitchFamily="2" charset="-122"/>
              </a:rPr>
              <a:t> I/O </a:t>
            </a:r>
            <a:r>
              <a:rPr lang="zh-CN" altLang="en-US" dirty="0" smtClean="0">
                <a:ea typeface="宋体" pitchFamily="2" charset="-122"/>
              </a:rPr>
              <a:t>软件</a:t>
            </a:r>
            <a:r>
              <a:rPr lang="en-US" altLang="zh-CN" dirty="0" smtClean="0">
                <a:ea typeface="宋体" pitchFamily="2" charset="-122"/>
              </a:rPr>
              <a:t> </a:t>
            </a:r>
            <a:endParaRPr lang="en-US" altLang="zh-CN" dirty="0" smtClean="0">
              <a:solidFill>
                <a:schemeClr val="bg2">
                  <a:lumMod val="60000"/>
                  <a:lumOff val="40000"/>
                </a:schemeClr>
              </a:solidFill>
              <a:ea typeface="宋体" pitchFamily="2" charset="-122"/>
            </a:endParaRPr>
          </a:p>
          <a:p>
            <a:r>
              <a:rPr lang="en-US" altLang="zh-CN" dirty="0" smtClean="0">
                <a:solidFill>
                  <a:schemeClr val="bg2">
                    <a:lumMod val="60000"/>
                    <a:lumOff val="40000"/>
                  </a:schemeClr>
                </a:solidFill>
                <a:ea typeface="宋体" pitchFamily="2" charset="-122"/>
              </a:rPr>
              <a:t>Magnetic Disk I/O</a:t>
            </a:r>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I/O </a:t>
            </a:r>
            <a:r>
              <a:rPr lang="zh-CN" altLang="en-US" dirty="0"/>
              <a:t>软件</a:t>
            </a:r>
          </a:p>
        </p:txBody>
      </p:sp>
      <p:sp>
        <p:nvSpPr>
          <p:cNvPr id="4" name="页脚占位符 3"/>
          <p:cNvSpPr>
            <a:spLocks noGrp="1"/>
          </p:cNvSpPr>
          <p:nvPr>
            <p:ph type="ftr" sz="quarter" idx="10"/>
          </p:nvPr>
        </p:nvSpPr>
        <p:spPr/>
        <p:txBody>
          <a:bodyPr/>
          <a:lstStyle/>
          <a:p>
            <a:pPr>
              <a:defRPr/>
            </a:pPr>
            <a:r>
              <a:rPr lang="zh-CN" altLang="en-US" dirty="0" smtClean="0"/>
              <a:t>USTC</a:t>
            </a:r>
            <a:r>
              <a:rPr lang="en-US" altLang="zh-CN" dirty="0" smtClean="0"/>
              <a:t>-</a:t>
            </a:r>
            <a:r>
              <a:rPr lang="zh-CN" altLang="en-US" dirty="0" smtClean="0"/>
              <a:t>21000201-OPERATING SYSTEMS; </a:t>
            </a:r>
            <a:r>
              <a:rPr lang="de-DE" altLang="zh-CN" dirty="0" smtClean="0"/>
              <a:t>FALL 2016; INSTRUCTOR: LINGBO WEI</a:t>
            </a:r>
            <a:endParaRPr lang="en-US" altLang="zh-CN" dirty="0"/>
          </a:p>
        </p:txBody>
      </p:sp>
      <p:sp>
        <p:nvSpPr>
          <p:cNvPr id="5" name="灯片编号占位符 4"/>
          <p:cNvSpPr>
            <a:spLocks noGrp="1"/>
          </p:cNvSpPr>
          <p:nvPr>
            <p:ph type="sldNum" sz="quarter" idx="11"/>
          </p:nvPr>
        </p:nvSpPr>
        <p:spPr/>
        <p:txBody>
          <a:bodyPr/>
          <a:lstStyle/>
          <a:p>
            <a:pPr>
              <a:defRPr/>
            </a:pPr>
            <a:fld id="{2A5F4D79-7E66-4EF1-850E-A256F3AB9092}" type="slidenum">
              <a:rPr lang="zh-CN" altLang="en-US" smtClean="0"/>
              <a:pPr>
                <a:defRPr/>
              </a:pPr>
              <a:t>54</a:t>
            </a:fld>
            <a:endParaRPr lang="en-US" altLang="zh-CN"/>
          </a:p>
        </p:txBody>
      </p:sp>
      <p:sp>
        <p:nvSpPr>
          <p:cNvPr id="7" name="内容占位符 2"/>
          <p:cNvSpPr>
            <a:spLocks noGrp="1"/>
          </p:cNvSpPr>
          <p:nvPr>
            <p:ph idx="1"/>
          </p:nvPr>
        </p:nvSpPr>
        <p:spPr>
          <a:xfrm>
            <a:off x="366713" y="1291590"/>
            <a:ext cx="8229600" cy="4796945"/>
          </a:xfrm>
        </p:spPr>
        <p:txBody>
          <a:bodyPr/>
          <a:lstStyle/>
          <a:p>
            <a:r>
              <a:rPr lang="en-US" altLang="zh-CN" sz="2400" dirty="0" smtClean="0"/>
              <a:t> I/O</a:t>
            </a:r>
            <a:r>
              <a:rPr lang="zh-CN" altLang="en-US" sz="2400" dirty="0" smtClean="0"/>
              <a:t>软件分层的设计思想</a:t>
            </a:r>
            <a:endParaRPr lang="en-US" altLang="zh-CN" sz="2400" dirty="0" smtClean="0"/>
          </a:p>
          <a:p>
            <a:pPr lvl="1"/>
            <a:r>
              <a:rPr lang="zh-CN" altLang="en-US" dirty="0"/>
              <a:t>把</a:t>
            </a:r>
            <a:r>
              <a:rPr lang="en-US" altLang="zh-CN" dirty="0"/>
              <a:t>I/O</a:t>
            </a:r>
            <a:r>
              <a:rPr lang="zh-CN" altLang="en-US" dirty="0"/>
              <a:t>软件组织成多个层次</a:t>
            </a:r>
            <a:endParaRPr lang="en-US" altLang="zh-CN" dirty="0" smtClean="0"/>
          </a:p>
          <a:p>
            <a:pPr lvl="1"/>
            <a:r>
              <a:rPr lang="zh-CN" altLang="en-US" dirty="0" smtClean="0"/>
              <a:t>每</a:t>
            </a:r>
            <a:r>
              <a:rPr lang="zh-CN" altLang="en-US" dirty="0"/>
              <a:t>一层都执行操作系统所需要的功能的一个相关子集，它依赖于更低一层所执行的更原始的功能，从而可以隐藏这些功能的细节；同时，它又给高一层提供服务</a:t>
            </a:r>
          </a:p>
          <a:p>
            <a:pPr lvl="1"/>
            <a:r>
              <a:rPr lang="zh-CN" altLang="en-US" dirty="0" smtClean="0"/>
              <a:t>较</a:t>
            </a:r>
            <a:r>
              <a:rPr lang="zh-CN" altLang="en-US" dirty="0"/>
              <a:t>低层考虑硬件的特性，并向较高层软件提供接口</a:t>
            </a:r>
          </a:p>
          <a:p>
            <a:pPr lvl="1"/>
            <a:r>
              <a:rPr lang="zh-CN" altLang="en-US" dirty="0" smtClean="0"/>
              <a:t>较</a:t>
            </a:r>
            <a:r>
              <a:rPr lang="zh-CN" altLang="en-US" dirty="0"/>
              <a:t>高层不依赖于硬件，并向用户提供一个友好的、清晰的、简单的、功能更强的接口</a:t>
            </a:r>
          </a:p>
        </p:txBody>
      </p:sp>
    </p:spTree>
    <p:extLst>
      <p:ext uri="{BB962C8B-B14F-4D97-AF65-F5344CB8AC3E}">
        <p14:creationId xmlns:p14="http://schemas.microsoft.com/office/powerpoint/2010/main" val="3073045660"/>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I/O </a:t>
            </a:r>
            <a:r>
              <a:rPr lang="zh-CN" altLang="en-US" dirty="0"/>
              <a:t>软件</a:t>
            </a:r>
          </a:p>
        </p:txBody>
      </p:sp>
      <p:sp>
        <p:nvSpPr>
          <p:cNvPr id="4" name="页脚占位符 3"/>
          <p:cNvSpPr>
            <a:spLocks noGrp="1"/>
          </p:cNvSpPr>
          <p:nvPr>
            <p:ph type="ftr" sz="quarter" idx="10"/>
          </p:nvPr>
        </p:nvSpPr>
        <p:spPr/>
        <p:txBody>
          <a:bodyPr/>
          <a:lstStyle/>
          <a:p>
            <a:pPr>
              <a:defRPr/>
            </a:pPr>
            <a:r>
              <a:rPr lang="zh-CN" altLang="en-US" dirty="0" smtClean="0"/>
              <a:t>USTC</a:t>
            </a:r>
            <a:r>
              <a:rPr lang="en-US" altLang="zh-CN" dirty="0" smtClean="0"/>
              <a:t>-</a:t>
            </a:r>
            <a:r>
              <a:rPr lang="zh-CN" altLang="en-US" dirty="0" smtClean="0"/>
              <a:t>21000201-OPERATING SYSTEMS; </a:t>
            </a:r>
            <a:r>
              <a:rPr lang="de-DE" altLang="zh-CN" dirty="0" smtClean="0"/>
              <a:t>FALL 2016; INSTRUCTOR: LINGBO WEI</a:t>
            </a:r>
            <a:endParaRPr lang="en-US" altLang="zh-CN" dirty="0"/>
          </a:p>
        </p:txBody>
      </p:sp>
      <p:sp>
        <p:nvSpPr>
          <p:cNvPr id="5" name="灯片编号占位符 4"/>
          <p:cNvSpPr>
            <a:spLocks noGrp="1"/>
          </p:cNvSpPr>
          <p:nvPr>
            <p:ph type="sldNum" sz="quarter" idx="11"/>
          </p:nvPr>
        </p:nvSpPr>
        <p:spPr/>
        <p:txBody>
          <a:bodyPr/>
          <a:lstStyle/>
          <a:p>
            <a:pPr>
              <a:defRPr/>
            </a:pPr>
            <a:fld id="{2A5F4D79-7E66-4EF1-850E-A256F3AB9092}" type="slidenum">
              <a:rPr lang="zh-CN" altLang="en-US" smtClean="0"/>
              <a:pPr>
                <a:defRPr/>
              </a:pPr>
              <a:t>55</a:t>
            </a:fld>
            <a:endParaRPr lang="en-US" altLang="zh-CN"/>
          </a:p>
        </p:txBody>
      </p:sp>
      <p:pic>
        <p:nvPicPr>
          <p:cNvPr id="3" name="内容占位符 2"/>
          <p:cNvPicPr>
            <a:picLocks noGrp="1" noChangeAspect="1"/>
          </p:cNvPicPr>
          <p:nvPr>
            <p:ph idx="1"/>
          </p:nvPr>
        </p:nvPicPr>
        <p:blipFill rotWithShape="1">
          <a:blip r:embed="rId3"/>
          <a:srcRect b="16518"/>
          <a:stretch/>
        </p:blipFill>
        <p:spPr>
          <a:xfrm>
            <a:off x="252971" y="0"/>
            <a:ext cx="8638057" cy="6737107"/>
          </a:xfrm>
          <a:prstGeom prst="rect">
            <a:avLst/>
          </a:prstGeom>
        </p:spPr>
      </p:pic>
      <p:sp>
        <p:nvSpPr>
          <p:cNvPr id="6" name="矩形 5"/>
          <p:cNvSpPr/>
          <p:nvPr/>
        </p:nvSpPr>
        <p:spPr>
          <a:xfrm>
            <a:off x="7109460" y="5920740"/>
            <a:ext cx="1691640" cy="80867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493941489"/>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I/O </a:t>
            </a:r>
            <a:r>
              <a:rPr lang="zh-CN" altLang="en-US" dirty="0" smtClean="0"/>
              <a:t>软件</a:t>
            </a:r>
            <a:endParaRPr lang="zh-CN" altLang="en-US" dirty="0"/>
          </a:p>
        </p:txBody>
      </p:sp>
      <p:sp>
        <p:nvSpPr>
          <p:cNvPr id="3" name="内容占位符 2"/>
          <p:cNvSpPr>
            <a:spLocks noGrp="1"/>
          </p:cNvSpPr>
          <p:nvPr>
            <p:ph idx="1"/>
          </p:nvPr>
        </p:nvSpPr>
        <p:spPr>
          <a:xfrm>
            <a:off x="457200" y="1137791"/>
            <a:ext cx="8280400" cy="3158438"/>
          </a:xfrm>
        </p:spPr>
        <p:txBody>
          <a:bodyPr/>
          <a:lstStyle/>
          <a:p>
            <a:r>
              <a:rPr lang="zh-CN" altLang="en-US" sz="2200" dirty="0" smtClean="0"/>
              <a:t>各层次及其功能如下所述：</a:t>
            </a:r>
          </a:p>
          <a:p>
            <a:pPr lvl="1"/>
            <a:r>
              <a:rPr lang="zh-CN" altLang="en-US" sz="1800" dirty="0" smtClean="0"/>
              <a:t>用户层软件：实现与用户交互的接口，用户可直接调用在用户层提供的、与</a:t>
            </a:r>
            <a:r>
              <a:rPr lang="en-US" altLang="zh-CN" sz="1800" dirty="0" smtClean="0"/>
              <a:t>I/O</a:t>
            </a:r>
            <a:r>
              <a:rPr lang="zh-CN" altLang="en-US" sz="1800" dirty="0" smtClean="0"/>
              <a:t>操作有关的库函数，对设备进行操作。 </a:t>
            </a:r>
          </a:p>
          <a:p>
            <a:pPr lvl="1"/>
            <a:r>
              <a:rPr lang="zh-CN" altLang="en-US" sz="1800" dirty="0" smtClean="0"/>
              <a:t>设备独立性软件：负责实现与设备驱动器的统一接口、设备命名、设备的保护以及设备的分配与释放等，同时为设备管理和数据传送提供必要的存储空间。</a:t>
            </a:r>
          </a:p>
          <a:p>
            <a:pPr lvl="1"/>
            <a:r>
              <a:rPr lang="zh-CN" altLang="en-US" sz="1800" dirty="0" smtClean="0"/>
              <a:t>设备驱动程序：与硬件直接相关，负责具体实现系统对设备发出的操作指令，驱动</a:t>
            </a:r>
            <a:r>
              <a:rPr lang="en-US" altLang="zh-CN" sz="1800" dirty="0" smtClean="0"/>
              <a:t>I/O</a:t>
            </a:r>
            <a:r>
              <a:rPr lang="zh-CN" altLang="en-US" sz="1800" dirty="0" smtClean="0"/>
              <a:t>设备工作的驱动程序。</a:t>
            </a:r>
          </a:p>
          <a:p>
            <a:pPr lvl="1"/>
            <a:r>
              <a:rPr lang="zh-CN" altLang="en-US" sz="1800" dirty="0" smtClean="0"/>
              <a:t>中断处理程序：用于保存被中断进程的</a:t>
            </a:r>
            <a:r>
              <a:rPr lang="en-US" altLang="zh-CN" sz="1800" dirty="0" smtClean="0"/>
              <a:t>CPU</a:t>
            </a:r>
            <a:r>
              <a:rPr lang="zh-CN" altLang="en-US" sz="1800" dirty="0" smtClean="0"/>
              <a:t>环境，转入相应的中断处理程序进行处理，处理完后再恢复被中断进程的现场后返回到被中断进程。</a:t>
            </a:r>
            <a:endParaRPr lang="zh-CN" altLang="en-US" sz="1800" dirty="0"/>
          </a:p>
        </p:txBody>
      </p:sp>
      <p:sp>
        <p:nvSpPr>
          <p:cNvPr id="5" name="灯片编号占位符 4"/>
          <p:cNvSpPr>
            <a:spLocks noGrp="1"/>
          </p:cNvSpPr>
          <p:nvPr>
            <p:ph type="sldNum" sz="quarter" idx="11"/>
          </p:nvPr>
        </p:nvSpPr>
        <p:spPr>
          <a:xfrm>
            <a:off x="8083771" y="6411456"/>
            <a:ext cx="922337" cy="476250"/>
          </a:xfrm>
        </p:spPr>
        <p:txBody>
          <a:bodyPr/>
          <a:lstStyle/>
          <a:p>
            <a:pPr>
              <a:defRPr/>
            </a:pPr>
            <a:fld id="{2A5F4D79-7E66-4EF1-850E-A256F3AB9092}" type="slidenum">
              <a:rPr lang="zh-CN" altLang="en-US" smtClean="0"/>
              <a:pPr>
                <a:defRPr/>
              </a:pPr>
              <a:t>56</a:t>
            </a:fld>
            <a:endParaRPr lang="en-US" altLang="zh-CN" dirty="0"/>
          </a:p>
        </p:txBody>
      </p:sp>
      <p:graphicFrame>
        <p:nvGraphicFramePr>
          <p:cNvPr id="143362" name="Object 2"/>
          <p:cNvGraphicFramePr>
            <a:graphicFrameLocks noChangeAspect="1"/>
          </p:cNvGraphicFramePr>
          <p:nvPr>
            <p:extLst>
              <p:ext uri="{D42A27DB-BD31-4B8C-83A1-F6EECF244321}">
                <p14:modId xmlns:p14="http://schemas.microsoft.com/office/powerpoint/2010/main" val="3428497503"/>
              </p:ext>
            </p:extLst>
          </p:nvPr>
        </p:nvGraphicFramePr>
        <p:xfrm>
          <a:off x="1497330" y="4131416"/>
          <a:ext cx="5179282" cy="2749444"/>
        </p:xfrm>
        <a:graphic>
          <a:graphicData uri="http://schemas.openxmlformats.org/presentationml/2006/ole">
            <mc:AlternateContent xmlns:mc="http://schemas.openxmlformats.org/markup-compatibility/2006">
              <mc:Choice xmlns:v="urn:schemas-microsoft-com:vml" Requires="v">
                <p:oleObj spid="_x0000_s143395" r:id="rId3" imgW="3443440" imgH="1757163" progId="Visio.Drawing.11">
                  <p:embed/>
                </p:oleObj>
              </mc:Choice>
              <mc:Fallback>
                <p:oleObj r:id="rId3" imgW="3443440" imgH="1757163" progId="Visio.Drawing.11">
                  <p:embed/>
                  <p:pic>
                    <p:nvPicPr>
                      <p:cNvPr id="0"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97330" y="4131416"/>
                        <a:ext cx="5179282" cy="2749444"/>
                      </a:xfrm>
                      <a:prstGeom prst="rect">
                        <a:avLst/>
                      </a:prstGeom>
                      <a:noFill/>
                      <a:extLst/>
                    </p:spPr>
                  </p:pic>
                </p:oleObj>
              </mc:Fallback>
            </mc:AlternateContent>
          </a:graphicData>
        </a:graphic>
      </p:graphicFrame>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设备无关（设备独立性）</a:t>
            </a:r>
            <a:endParaRPr lang="zh-CN" altLang="en-US" dirty="0"/>
          </a:p>
        </p:txBody>
      </p:sp>
      <p:sp>
        <p:nvSpPr>
          <p:cNvPr id="4" name="页脚占位符 3"/>
          <p:cNvSpPr>
            <a:spLocks noGrp="1"/>
          </p:cNvSpPr>
          <p:nvPr>
            <p:ph type="ftr" sz="quarter" idx="10"/>
          </p:nvPr>
        </p:nvSpPr>
        <p:spPr/>
        <p:txBody>
          <a:bodyPr/>
          <a:lstStyle/>
          <a:p>
            <a:pPr>
              <a:defRPr/>
            </a:pPr>
            <a:r>
              <a:rPr lang="zh-CN" altLang="en-US" dirty="0" smtClean="0"/>
              <a:t>USTC</a:t>
            </a:r>
            <a:r>
              <a:rPr lang="en-US" altLang="zh-CN" dirty="0" smtClean="0"/>
              <a:t>-</a:t>
            </a:r>
            <a:r>
              <a:rPr lang="zh-CN" altLang="en-US" dirty="0" smtClean="0"/>
              <a:t>21000201-OPERATING SYSTEMS; </a:t>
            </a:r>
            <a:r>
              <a:rPr lang="de-DE" altLang="zh-CN" dirty="0" smtClean="0"/>
              <a:t>FALL 2016; INSTRUCTOR: LINGBO WEI</a:t>
            </a:r>
            <a:endParaRPr lang="en-US" altLang="zh-CN" dirty="0"/>
          </a:p>
        </p:txBody>
      </p:sp>
      <p:sp>
        <p:nvSpPr>
          <p:cNvPr id="5" name="灯片编号占位符 4"/>
          <p:cNvSpPr>
            <a:spLocks noGrp="1"/>
          </p:cNvSpPr>
          <p:nvPr>
            <p:ph type="sldNum" sz="quarter" idx="11"/>
          </p:nvPr>
        </p:nvSpPr>
        <p:spPr/>
        <p:txBody>
          <a:bodyPr/>
          <a:lstStyle/>
          <a:p>
            <a:pPr>
              <a:defRPr/>
            </a:pPr>
            <a:fld id="{2A5F4D79-7E66-4EF1-850E-A256F3AB9092}" type="slidenum">
              <a:rPr lang="zh-CN" altLang="en-US" smtClean="0"/>
              <a:pPr>
                <a:defRPr/>
              </a:pPr>
              <a:t>57</a:t>
            </a:fld>
            <a:endParaRPr lang="en-US" altLang="zh-CN"/>
          </a:p>
        </p:txBody>
      </p:sp>
      <p:sp>
        <p:nvSpPr>
          <p:cNvPr id="7" name="内容占位符 2"/>
          <p:cNvSpPr>
            <a:spLocks noGrp="1"/>
          </p:cNvSpPr>
          <p:nvPr>
            <p:ph idx="1"/>
          </p:nvPr>
        </p:nvSpPr>
        <p:spPr>
          <a:xfrm>
            <a:off x="366712" y="1291590"/>
            <a:ext cx="8560117" cy="4796945"/>
          </a:xfrm>
        </p:spPr>
        <p:txBody>
          <a:bodyPr/>
          <a:lstStyle/>
          <a:p>
            <a:r>
              <a:rPr lang="zh-CN" altLang="en-US" sz="2400" dirty="0" smtClean="0"/>
              <a:t>用户</a:t>
            </a:r>
            <a:r>
              <a:rPr lang="zh-CN" altLang="en-US" sz="2400" dirty="0"/>
              <a:t>编写的程序可以访问任意</a:t>
            </a:r>
            <a:r>
              <a:rPr lang="en-US" altLang="zh-CN" sz="2400" b="1" dirty="0"/>
              <a:t>I/O</a:t>
            </a:r>
            <a:r>
              <a:rPr lang="zh-CN" altLang="en-US" sz="2400" dirty="0"/>
              <a:t>设备，无需事先指定设备 </a:t>
            </a:r>
            <a:endParaRPr lang="en-US" altLang="zh-CN" sz="2400" dirty="0" smtClean="0"/>
          </a:p>
          <a:p>
            <a:r>
              <a:rPr lang="zh-CN" altLang="en-US" sz="2400" dirty="0" smtClean="0"/>
              <a:t>从</a:t>
            </a:r>
            <a:r>
              <a:rPr lang="zh-CN" altLang="en-US" sz="2400" dirty="0"/>
              <a:t>用户角度：用户在编制程序时，使用逻辑设备名，由系统实现从逻辑设备到物理设备（实际设备）的转换，并实施</a:t>
            </a:r>
            <a:r>
              <a:rPr lang="en-US" altLang="zh-CN" sz="2400" b="1" dirty="0"/>
              <a:t>I/O</a:t>
            </a:r>
            <a:r>
              <a:rPr lang="zh-CN" altLang="en-US" sz="2400" dirty="0"/>
              <a:t>操作 </a:t>
            </a:r>
            <a:endParaRPr lang="en-US" altLang="zh-CN" sz="2400" dirty="0" smtClean="0"/>
          </a:p>
          <a:p>
            <a:r>
              <a:rPr lang="zh-CN" altLang="en-US" sz="2400" dirty="0" smtClean="0"/>
              <a:t>从</a:t>
            </a:r>
            <a:r>
              <a:rPr lang="zh-CN" altLang="en-US" sz="2400" dirty="0"/>
              <a:t>系统角度：设计并实现</a:t>
            </a:r>
            <a:r>
              <a:rPr lang="en-US" altLang="zh-CN" sz="2400" b="1" dirty="0"/>
              <a:t>I/O</a:t>
            </a:r>
            <a:r>
              <a:rPr lang="zh-CN" altLang="en-US" sz="2400" dirty="0"/>
              <a:t>软件时，除了直接与设备打交道的低层软件之外，其他部分的软件不依赖于</a:t>
            </a:r>
            <a:r>
              <a:rPr lang="zh-CN" altLang="en-US" sz="2400" dirty="0" smtClean="0"/>
              <a:t>硬件</a:t>
            </a:r>
            <a:endParaRPr lang="en-US" altLang="zh-CN" sz="2400" dirty="0" smtClean="0"/>
          </a:p>
          <a:p>
            <a:r>
              <a:rPr lang="zh-CN" altLang="en-US" sz="2400" dirty="0"/>
              <a:t>好处：设备分配时的</a:t>
            </a:r>
            <a:r>
              <a:rPr lang="zh-CN" altLang="en-US" sz="2400" dirty="0" smtClean="0"/>
              <a:t>灵活性、易于</a:t>
            </a:r>
            <a:r>
              <a:rPr lang="zh-CN" altLang="en-US" sz="2400" dirty="0"/>
              <a:t>实现</a:t>
            </a:r>
            <a:r>
              <a:rPr lang="en-US" altLang="zh-CN" sz="2400" dirty="0"/>
              <a:t>I/O</a:t>
            </a:r>
            <a:r>
              <a:rPr lang="zh-CN" altLang="en-US" sz="2400" dirty="0"/>
              <a:t>重定向</a:t>
            </a:r>
            <a:endParaRPr lang="en-US" altLang="zh-CN" sz="2400" dirty="0" smtClean="0"/>
          </a:p>
        </p:txBody>
      </p:sp>
    </p:spTree>
    <p:extLst>
      <p:ext uri="{BB962C8B-B14F-4D97-AF65-F5344CB8AC3E}">
        <p14:creationId xmlns:p14="http://schemas.microsoft.com/office/powerpoint/2010/main" val="3184097993"/>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ea typeface="宋体" pitchFamily="2" charset="-122"/>
              </a:rPr>
              <a:t>设备驱动的统一接口</a:t>
            </a:r>
            <a:endParaRPr lang="zh-CN" altLang="en-US" dirty="0"/>
          </a:p>
        </p:txBody>
      </p:sp>
      <p:sp>
        <p:nvSpPr>
          <p:cNvPr id="3" name="内容占位符 2"/>
          <p:cNvSpPr>
            <a:spLocks noGrp="1"/>
          </p:cNvSpPr>
          <p:nvPr>
            <p:ph idx="1"/>
          </p:nvPr>
        </p:nvSpPr>
        <p:spPr>
          <a:xfrm>
            <a:off x="457200" y="1253903"/>
            <a:ext cx="8229600" cy="966781"/>
          </a:xfrm>
        </p:spPr>
        <p:txBody>
          <a:bodyPr/>
          <a:lstStyle/>
          <a:p>
            <a:r>
              <a:rPr lang="en-US" altLang="zh-CN" sz="2400" dirty="0" smtClean="0">
                <a:ea typeface="宋体" pitchFamily="2" charset="-122"/>
              </a:rPr>
              <a:t>(a) Without a standard driver interface. </a:t>
            </a:r>
          </a:p>
          <a:p>
            <a:r>
              <a:rPr lang="en-US" altLang="zh-CN" sz="2400" dirty="0" smtClean="0">
                <a:ea typeface="宋体" pitchFamily="2" charset="-122"/>
              </a:rPr>
              <a:t>(b) With a standard driver interface.</a:t>
            </a:r>
            <a:endParaRPr lang="zh-CN" altLang="en-US" sz="2400" dirty="0"/>
          </a:p>
        </p:txBody>
      </p:sp>
      <p:sp>
        <p:nvSpPr>
          <p:cNvPr id="4" name="页脚占位符 3"/>
          <p:cNvSpPr>
            <a:spLocks noGrp="1"/>
          </p:cNvSpPr>
          <p:nvPr>
            <p:ph type="ftr" sz="quarter" idx="10"/>
          </p:nvPr>
        </p:nvSpPr>
        <p:spPr/>
        <p:txBody>
          <a:bodyPr/>
          <a:lstStyle/>
          <a:p>
            <a:pPr>
              <a:defRPr/>
            </a:pPr>
            <a:r>
              <a:rPr lang="zh-CN" altLang="en-US" dirty="0" smtClean="0"/>
              <a:t>USTC; 21000201-OPERATING SYSTEMS; </a:t>
            </a:r>
            <a:r>
              <a:rPr lang="de-DE" altLang="zh-CN" dirty="0" smtClean="0"/>
              <a:t>FALL 2016; INSTRUCTOR: LINGBO WEI</a:t>
            </a:r>
            <a:endParaRPr lang="en-US" altLang="zh-CN" dirty="0"/>
          </a:p>
        </p:txBody>
      </p:sp>
      <p:sp>
        <p:nvSpPr>
          <p:cNvPr id="5" name="灯片编号占位符 4"/>
          <p:cNvSpPr>
            <a:spLocks noGrp="1"/>
          </p:cNvSpPr>
          <p:nvPr>
            <p:ph type="sldNum" sz="quarter" idx="11"/>
          </p:nvPr>
        </p:nvSpPr>
        <p:spPr/>
        <p:txBody>
          <a:bodyPr/>
          <a:lstStyle/>
          <a:p>
            <a:pPr>
              <a:defRPr/>
            </a:pPr>
            <a:fld id="{2A5F4D79-7E66-4EF1-850E-A256F3AB9092}" type="slidenum">
              <a:rPr lang="zh-CN" altLang="en-US" smtClean="0"/>
              <a:pPr>
                <a:defRPr/>
              </a:pPr>
              <a:t>58</a:t>
            </a:fld>
            <a:endParaRPr lang="en-US" altLang="zh-CN"/>
          </a:p>
        </p:txBody>
      </p:sp>
      <p:pic>
        <p:nvPicPr>
          <p:cNvPr id="6" name="Picture 2"/>
          <p:cNvPicPr>
            <a:picLocks noChangeAspect="1" noChangeArrowheads="1"/>
          </p:cNvPicPr>
          <p:nvPr/>
        </p:nvPicPr>
        <p:blipFill>
          <a:blip r:embed="rId2" cstate="print"/>
          <a:srcRect/>
          <a:stretch>
            <a:fillRect/>
          </a:stretch>
        </p:blipFill>
        <p:spPr bwMode="auto">
          <a:xfrm>
            <a:off x="159659" y="2501213"/>
            <a:ext cx="8863963" cy="358026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I/O </a:t>
            </a:r>
            <a:r>
              <a:rPr lang="zh-CN" altLang="en-US" dirty="0" smtClean="0"/>
              <a:t>软件</a:t>
            </a:r>
            <a:endParaRPr lang="zh-CN" altLang="en-US" dirty="0"/>
          </a:p>
        </p:txBody>
      </p:sp>
      <p:sp>
        <p:nvSpPr>
          <p:cNvPr id="3" name="内容占位符 2"/>
          <p:cNvSpPr>
            <a:spLocks noGrp="1"/>
          </p:cNvSpPr>
          <p:nvPr>
            <p:ph idx="1"/>
          </p:nvPr>
        </p:nvSpPr>
        <p:spPr>
          <a:xfrm>
            <a:off x="457200" y="1282931"/>
            <a:ext cx="8229600" cy="4641850"/>
          </a:xfrm>
        </p:spPr>
        <p:txBody>
          <a:bodyPr/>
          <a:lstStyle/>
          <a:p>
            <a:r>
              <a:rPr lang="en-US" altLang="zh-CN" sz="2400" dirty="0" smtClean="0"/>
              <a:t>I/O</a:t>
            </a:r>
            <a:r>
              <a:rPr lang="zh-CN" altLang="en-US" sz="2400" dirty="0" smtClean="0"/>
              <a:t>软件的目标和功能</a:t>
            </a:r>
            <a:r>
              <a:rPr lang="en-US" altLang="zh-CN" sz="2400" dirty="0" smtClean="0"/>
              <a:t> </a:t>
            </a:r>
          </a:p>
          <a:p>
            <a:pPr lvl="1"/>
            <a:r>
              <a:rPr lang="zh-CN" altLang="en-US" sz="2200" dirty="0" smtClean="0"/>
              <a:t>错误处理</a:t>
            </a:r>
            <a:endParaRPr lang="en-US" altLang="zh-CN" sz="2200" dirty="0" smtClean="0"/>
          </a:p>
          <a:p>
            <a:pPr lvl="2"/>
            <a:r>
              <a:rPr lang="zh-CN" altLang="en-US" sz="2200" dirty="0" smtClean="0"/>
              <a:t>低层先与高层处理错误</a:t>
            </a:r>
            <a:endParaRPr lang="en-US" altLang="zh-CN" sz="2200" dirty="0" smtClean="0"/>
          </a:p>
          <a:p>
            <a:pPr lvl="2"/>
            <a:r>
              <a:rPr lang="zh-CN" altLang="en-US" sz="2200" dirty="0" smtClean="0"/>
              <a:t>硬件控制器先处理错误，如果不行，再由驱动软件来处理</a:t>
            </a:r>
            <a:endParaRPr lang="en-US" altLang="zh-CN" sz="2200" dirty="0" smtClean="0"/>
          </a:p>
          <a:p>
            <a:pPr lvl="2"/>
            <a:r>
              <a:rPr lang="zh-CN" altLang="en-US" sz="2200" dirty="0" smtClean="0"/>
              <a:t>上层不需要了解下层细节</a:t>
            </a:r>
            <a:endParaRPr lang="en-US" altLang="zh-CN" sz="2200" dirty="0" smtClean="0"/>
          </a:p>
          <a:p>
            <a:pPr lvl="1"/>
            <a:r>
              <a:rPr lang="zh-CN" altLang="en-US" sz="2200" dirty="0" smtClean="0"/>
              <a:t>同步与异步模式</a:t>
            </a:r>
            <a:endParaRPr lang="en-US" altLang="zh-CN" sz="2200" dirty="0" smtClean="0"/>
          </a:p>
          <a:p>
            <a:pPr lvl="2"/>
            <a:r>
              <a:rPr lang="zh-CN" altLang="en-US" sz="2200" dirty="0" smtClean="0"/>
              <a:t>通过异步</a:t>
            </a:r>
            <a:r>
              <a:rPr lang="en-US" altLang="zh-CN" sz="2200" dirty="0" smtClean="0"/>
              <a:t>I/O</a:t>
            </a:r>
            <a:r>
              <a:rPr lang="zh-CN" altLang="en-US" sz="2200" dirty="0" smtClean="0"/>
              <a:t>，应用程序可以在启动一个</a:t>
            </a:r>
            <a:r>
              <a:rPr lang="en-US" altLang="zh-CN" sz="2200" dirty="0" smtClean="0"/>
              <a:t>I/O</a:t>
            </a:r>
            <a:r>
              <a:rPr lang="zh-CN" altLang="en-US" sz="2200" dirty="0" smtClean="0"/>
              <a:t>操作，然后在执行</a:t>
            </a:r>
            <a:r>
              <a:rPr lang="en-US" altLang="zh-CN" sz="2200" dirty="0" smtClean="0"/>
              <a:t>I/O</a:t>
            </a:r>
            <a:r>
              <a:rPr lang="zh-CN" altLang="en-US" sz="2200" dirty="0" smtClean="0"/>
              <a:t>的同时继续处理</a:t>
            </a:r>
            <a:endParaRPr lang="en-US" altLang="zh-CN" sz="2200" dirty="0" smtClean="0"/>
          </a:p>
          <a:p>
            <a:pPr lvl="2"/>
            <a:r>
              <a:rPr lang="zh-CN" altLang="en-US" sz="2200" dirty="0" smtClean="0"/>
              <a:t>对于同步</a:t>
            </a:r>
            <a:r>
              <a:rPr lang="en-US" altLang="zh-CN" sz="2200" dirty="0" smtClean="0"/>
              <a:t>I/O</a:t>
            </a:r>
            <a:r>
              <a:rPr lang="zh-CN" altLang="en-US" sz="2200" dirty="0" smtClean="0"/>
              <a:t>，应用程序被阻塞直到</a:t>
            </a:r>
            <a:r>
              <a:rPr lang="en-US" altLang="zh-CN" sz="2200" dirty="0" smtClean="0"/>
              <a:t>I/O</a:t>
            </a:r>
            <a:r>
              <a:rPr lang="zh-CN" altLang="en-US" sz="2200" dirty="0" smtClean="0"/>
              <a:t>操作完成</a:t>
            </a:r>
            <a:endParaRPr lang="en-US" altLang="zh-CN" sz="2200" dirty="0" smtClean="0"/>
          </a:p>
        </p:txBody>
      </p:sp>
      <p:sp>
        <p:nvSpPr>
          <p:cNvPr id="4" name="页脚占位符 3"/>
          <p:cNvSpPr>
            <a:spLocks noGrp="1"/>
          </p:cNvSpPr>
          <p:nvPr>
            <p:ph type="ftr" sz="quarter" idx="10"/>
          </p:nvPr>
        </p:nvSpPr>
        <p:spPr/>
        <p:txBody>
          <a:bodyPr/>
          <a:lstStyle/>
          <a:p>
            <a:pPr>
              <a:defRPr/>
            </a:pPr>
            <a:r>
              <a:rPr lang="zh-CN" altLang="en-US" dirty="0" smtClean="0"/>
              <a:t>USTC</a:t>
            </a:r>
            <a:r>
              <a:rPr lang="en-US" altLang="zh-CN" dirty="0" smtClean="0"/>
              <a:t>-</a:t>
            </a:r>
            <a:r>
              <a:rPr lang="zh-CN" altLang="en-US" dirty="0" smtClean="0"/>
              <a:t>21000201-OPERATING SYSTEMS; </a:t>
            </a:r>
            <a:r>
              <a:rPr lang="de-DE" altLang="zh-CN" dirty="0" smtClean="0"/>
              <a:t>FALL 2016; INSTRUCTOR: LINGBO WEI</a:t>
            </a:r>
            <a:endParaRPr lang="en-US" altLang="zh-CN" dirty="0"/>
          </a:p>
        </p:txBody>
      </p:sp>
      <p:sp>
        <p:nvSpPr>
          <p:cNvPr id="5" name="灯片编号占位符 4"/>
          <p:cNvSpPr>
            <a:spLocks noGrp="1"/>
          </p:cNvSpPr>
          <p:nvPr>
            <p:ph type="sldNum" sz="quarter" idx="11"/>
          </p:nvPr>
        </p:nvSpPr>
        <p:spPr/>
        <p:txBody>
          <a:bodyPr/>
          <a:lstStyle/>
          <a:p>
            <a:pPr>
              <a:defRPr/>
            </a:pPr>
            <a:fld id="{2A5F4D79-7E66-4EF1-850E-A256F3AB9092}" type="slidenum">
              <a:rPr lang="zh-CN" altLang="en-US" smtClean="0"/>
              <a:pPr>
                <a:defRPr/>
              </a:pPr>
              <a:t>59</a:t>
            </a:fld>
            <a:endParaRPr lang="en-US" altLang="zh-CN"/>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I/O</a:t>
            </a:r>
            <a:r>
              <a:rPr lang="zh-CN" altLang="en-US" dirty="0" smtClean="0"/>
              <a:t> </a:t>
            </a:r>
            <a:r>
              <a:rPr lang="en-US" altLang="zh-CN" dirty="0" smtClean="0"/>
              <a:t>devices vary in many dimensions</a:t>
            </a:r>
            <a:endParaRPr lang="zh-CN" altLang="en-US" dirty="0"/>
          </a:p>
        </p:txBody>
      </p:sp>
      <p:sp>
        <p:nvSpPr>
          <p:cNvPr id="3" name="内容占位符 2"/>
          <p:cNvSpPr>
            <a:spLocks noGrp="1"/>
          </p:cNvSpPr>
          <p:nvPr>
            <p:ph idx="1"/>
          </p:nvPr>
        </p:nvSpPr>
        <p:spPr>
          <a:xfrm>
            <a:off x="457199" y="1340987"/>
            <a:ext cx="8553451" cy="4641850"/>
          </a:xfrm>
        </p:spPr>
        <p:txBody>
          <a:bodyPr/>
          <a:lstStyle/>
          <a:p>
            <a:r>
              <a:rPr lang="zh-CN" altLang="en-US" dirty="0" smtClean="0"/>
              <a:t>主要区别</a:t>
            </a:r>
            <a:r>
              <a:rPr lang="en-US" altLang="zh-CN" dirty="0" smtClean="0"/>
              <a:t>: character/stream vs. block</a:t>
            </a:r>
          </a:p>
          <a:p>
            <a:pPr lvl="1"/>
            <a:r>
              <a:rPr lang="zh-CN" altLang="en-US" dirty="0" smtClean="0"/>
              <a:t>块设备是以数据块为单位存储和传输信息</a:t>
            </a:r>
            <a:endParaRPr lang="en-US" altLang="zh-CN" dirty="0" smtClean="0"/>
          </a:p>
          <a:p>
            <a:pPr lvl="2"/>
            <a:r>
              <a:rPr lang="zh-CN" altLang="en-US" sz="2000" dirty="0"/>
              <a:t>块设备以固定长度的块</a:t>
            </a:r>
            <a:r>
              <a:rPr lang="zh-CN" altLang="en-US" sz="2000" dirty="0" smtClean="0"/>
              <a:t>存储、传输速度高、可寻址（磁盘地址）</a:t>
            </a:r>
            <a:endParaRPr lang="en-US" altLang="zh-CN" sz="2000" dirty="0" smtClean="0"/>
          </a:p>
          <a:p>
            <a:pPr lvl="2"/>
            <a:r>
              <a:rPr lang="zh-CN" altLang="en-US" sz="2000" dirty="0" smtClean="0"/>
              <a:t>这些块可以被独立的访问（互不影响）</a:t>
            </a:r>
            <a:endParaRPr lang="en-US" altLang="zh-CN" sz="2000" dirty="0" smtClean="0"/>
          </a:p>
          <a:p>
            <a:pPr lvl="2"/>
            <a:r>
              <a:rPr lang="zh-CN" altLang="en-US" sz="2000" dirty="0" smtClean="0"/>
              <a:t>磁盘、光盘、</a:t>
            </a:r>
            <a:r>
              <a:rPr lang="en-US" altLang="zh-CN" sz="2000" dirty="0" smtClean="0"/>
              <a:t>U</a:t>
            </a:r>
            <a:r>
              <a:rPr lang="zh-CN" altLang="en-US" sz="2000" dirty="0" smtClean="0"/>
              <a:t>盘等</a:t>
            </a:r>
            <a:endParaRPr lang="en-US" altLang="zh-CN" sz="2000" dirty="0" smtClean="0"/>
          </a:p>
          <a:p>
            <a:pPr lvl="1"/>
            <a:r>
              <a:rPr lang="zh-CN" altLang="en-US" dirty="0" smtClean="0"/>
              <a:t>字符设备是将数据按照字节为单位存储和传输</a:t>
            </a:r>
            <a:endParaRPr lang="en-US" altLang="zh-CN" dirty="0" smtClean="0"/>
          </a:p>
          <a:p>
            <a:pPr lvl="2"/>
            <a:r>
              <a:rPr lang="zh-CN" altLang="en-US" sz="2000" dirty="0" smtClean="0"/>
              <a:t>接收和发送的都是一串字符</a:t>
            </a:r>
            <a:endParaRPr lang="en-US" altLang="zh-CN" sz="2000" dirty="0" smtClean="0"/>
          </a:p>
          <a:p>
            <a:pPr lvl="2"/>
            <a:r>
              <a:rPr lang="zh-CN" altLang="en-US" sz="2000" dirty="0" smtClean="0"/>
              <a:t>传输速率低、不可寻址</a:t>
            </a:r>
            <a:endParaRPr lang="en-US" altLang="zh-CN" sz="2000" dirty="0" smtClean="0"/>
          </a:p>
          <a:p>
            <a:pPr lvl="2"/>
            <a:r>
              <a:rPr lang="zh-CN" altLang="en-US" sz="2000" dirty="0" smtClean="0"/>
              <a:t>鼠标、键盘、打印机</a:t>
            </a:r>
            <a:endParaRPr lang="en-US" altLang="zh-CN" sz="2000" dirty="0" smtClean="0"/>
          </a:p>
          <a:p>
            <a:pPr lvl="2"/>
            <a:endParaRPr lang="en-US" altLang="zh-CN" sz="2000" dirty="0" smtClean="0"/>
          </a:p>
          <a:p>
            <a:pPr lvl="2"/>
            <a:endParaRPr lang="zh-CN" altLang="en-US" sz="2000" dirty="0"/>
          </a:p>
        </p:txBody>
      </p:sp>
      <p:sp>
        <p:nvSpPr>
          <p:cNvPr id="4" name="页脚占位符 3"/>
          <p:cNvSpPr>
            <a:spLocks noGrp="1"/>
          </p:cNvSpPr>
          <p:nvPr>
            <p:ph type="ftr" sz="quarter" idx="10"/>
          </p:nvPr>
        </p:nvSpPr>
        <p:spPr/>
        <p:txBody>
          <a:bodyPr/>
          <a:lstStyle/>
          <a:p>
            <a:pPr>
              <a:defRPr/>
            </a:pPr>
            <a:r>
              <a:rPr lang="zh-CN" altLang="en-US" dirty="0" smtClean="0"/>
              <a:t>USTC</a:t>
            </a:r>
            <a:r>
              <a:rPr lang="en-US" altLang="zh-CN" dirty="0" smtClean="0"/>
              <a:t>-</a:t>
            </a:r>
            <a:r>
              <a:rPr lang="zh-CN" altLang="en-US" dirty="0" smtClean="0"/>
              <a:t>21000201-OPERATING SYSTEMS; </a:t>
            </a:r>
            <a:r>
              <a:rPr lang="de-DE" altLang="zh-CN" dirty="0" smtClean="0"/>
              <a:t>FALL 2016; INSTRUCTOR: LINGBO WEI</a:t>
            </a:r>
            <a:endParaRPr lang="en-US" altLang="zh-CN" dirty="0"/>
          </a:p>
        </p:txBody>
      </p:sp>
      <p:sp>
        <p:nvSpPr>
          <p:cNvPr id="5" name="灯片编号占位符 4"/>
          <p:cNvSpPr>
            <a:spLocks noGrp="1"/>
          </p:cNvSpPr>
          <p:nvPr>
            <p:ph type="sldNum" sz="quarter" idx="11"/>
          </p:nvPr>
        </p:nvSpPr>
        <p:spPr/>
        <p:txBody>
          <a:bodyPr/>
          <a:lstStyle/>
          <a:p>
            <a:pPr>
              <a:defRPr/>
            </a:pPr>
            <a:fld id="{2A5F4D79-7E66-4EF1-850E-A256F3AB9092}" type="slidenum">
              <a:rPr lang="zh-CN" altLang="en-US" smtClean="0"/>
              <a:pPr>
                <a:defRPr/>
              </a:pPr>
              <a:t>6</a:t>
            </a:fld>
            <a:endParaRPr lang="en-US" altLang="zh-CN"/>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5"/>
          <p:cNvSpPr>
            <a:spLocks noGrp="1" noChangeArrowheads="1"/>
          </p:cNvSpPr>
          <p:nvPr>
            <p:ph type="ftr" sz="quarter" idx="10"/>
          </p:nvPr>
        </p:nvSpPr>
        <p:spPr>
          <a:noFill/>
        </p:spPr>
        <p:txBody>
          <a:bodyPr/>
          <a:lstStyle/>
          <a:p>
            <a:r>
              <a:rPr lang="zh-CN" altLang="en-US" dirty="0" smtClean="0">
                <a:latin typeface="Arial" pitchFamily="34" charset="0"/>
              </a:rPr>
              <a:t>USTC</a:t>
            </a:r>
            <a:r>
              <a:rPr lang="en-US" altLang="zh-CN" dirty="0" smtClean="0">
                <a:latin typeface="Arial" pitchFamily="34" charset="0"/>
              </a:rPr>
              <a:t>-</a:t>
            </a:r>
            <a:r>
              <a:rPr lang="zh-CN" altLang="en-US" dirty="0" smtClean="0">
                <a:latin typeface="Arial" pitchFamily="34" charset="0"/>
              </a:rPr>
              <a:t>21000201-OPERATING SYSTEMS; </a:t>
            </a:r>
            <a:r>
              <a:rPr lang="de-DE" altLang="zh-CN" dirty="0" smtClean="0">
                <a:latin typeface="Arial" pitchFamily="34" charset="0"/>
              </a:rPr>
              <a:t>FALL 2016; INSTRUCTOR: LINGBO WEI</a:t>
            </a:r>
            <a:endParaRPr lang="en-US" altLang="zh-CN" dirty="0" smtClean="0">
              <a:latin typeface="Arial" pitchFamily="34" charset="0"/>
            </a:endParaRPr>
          </a:p>
        </p:txBody>
      </p:sp>
      <p:sp>
        <p:nvSpPr>
          <p:cNvPr id="3075" name="Rectangle 6"/>
          <p:cNvSpPr>
            <a:spLocks noGrp="1" noChangeArrowheads="1"/>
          </p:cNvSpPr>
          <p:nvPr>
            <p:ph type="sldNum" sz="quarter" idx="11"/>
          </p:nvPr>
        </p:nvSpPr>
        <p:spPr>
          <a:noFill/>
        </p:spPr>
        <p:txBody>
          <a:bodyPr/>
          <a:lstStyle/>
          <a:p>
            <a:fld id="{C6CF084C-5602-4064-9685-76A2A83A3E21}" type="slidenum">
              <a:rPr lang="zh-CN" altLang="en-US" smtClean="0">
                <a:latin typeface="Arial" pitchFamily="34" charset="0"/>
              </a:rPr>
              <a:pPr/>
              <a:t>60</a:t>
            </a:fld>
            <a:endParaRPr lang="en-US" altLang="zh-CN" smtClean="0">
              <a:latin typeface="Arial" pitchFamily="34" charset="0"/>
            </a:endParaRPr>
          </a:p>
        </p:txBody>
      </p:sp>
      <p:sp>
        <p:nvSpPr>
          <p:cNvPr id="3076" name="Rectangle 2"/>
          <p:cNvSpPr>
            <a:spLocks noGrp="1" noChangeArrowheads="1"/>
          </p:cNvSpPr>
          <p:nvPr>
            <p:ph type="title"/>
          </p:nvPr>
        </p:nvSpPr>
        <p:spPr/>
        <p:txBody>
          <a:bodyPr/>
          <a:lstStyle/>
          <a:p>
            <a:r>
              <a:rPr lang="en-US" altLang="zh-CN" dirty="0" smtClean="0">
                <a:ea typeface="宋体" pitchFamily="2" charset="-122"/>
              </a:rPr>
              <a:t>Part 3: I/O Management</a:t>
            </a:r>
            <a:endParaRPr lang="zh-CN" altLang="en-US" dirty="0" smtClean="0">
              <a:ea typeface="宋体" pitchFamily="2" charset="-122"/>
            </a:endParaRPr>
          </a:p>
        </p:txBody>
      </p:sp>
      <p:sp>
        <p:nvSpPr>
          <p:cNvPr id="3077" name="Rectangle 3"/>
          <p:cNvSpPr>
            <a:spLocks noGrp="1" noChangeArrowheads="1"/>
          </p:cNvSpPr>
          <p:nvPr>
            <p:ph type="body" idx="1"/>
          </p:nvPr>
        </p:nvSpPr>
        <p:spPr>
          <a:xfrm>
            <a:off x="457200" y="1471613"/>
            <a:ext cx="8204200" cy="4641850"/>
          </a:xfrm>
        </p:spPr>
        <p:txBody>
          <a:bodyPr/>
          <a:lstStyle/>
          <a:p>
            <a:r>
              <a:rPr lang="en-US" altLang="zh-CN" dirty="0" smtClean="0">
                <a:solidFill>
                  <a:schemeClr val="bg2">
                    <a:lumMod val="60000"/>
                    <a:lumOff val="40000"/>
                  </a:schemeClr>
                </a:solidFill>
                <a:ea typeface="宋体" pitchFamily="2" charset="-122"/>
              </a:rPr>
              <a:t>Overview of the OS Role in I/O</a:t>
            </a:r>
          </a:p>
          <a:p>
            <a:r>
              <a:rPr lang="en-US" altLang="zh-CN" dirty="0" smtClean="0">
                <a:solidFill>
                  <a:schemeClr val="bg2">
                    <a:lumMod val="60000"/>
                    <a:lumOff val="40000"/>
                  </a:schemeClr>
                </a:solidFill>
                <a:ea typeface="宋体" pitchFamily="2" charset="-122"/>
              </a:rPr>
              <a:t>Principles of I/O Hardware</a:t>
            </a:r>
          </a:p>
          <a:p>
            <a:r>
              <a:rPr lang="en-US" altLang="zh-CN" dirty="0" smtClean="0">
                <a:solidFill>
                  <a:schemeClr val="bg2">
                    <a:lumMod val="60000"/>
                    <a:lumOff val="40000"/>
                  </a:schemeClr>
                </a:solidFill>
                <a:ea typeface="宋体" pitchFamily="2" charset="-122"/>
              </a:rPr>
              <a:t>CPU-I/O Communication Techniques</a:t>
            </a:r>
          </a:p>
          <a:p>
            <a:r>
              <a:rPr lang="en-US" altLang="zh-CN" dirty="0" smtClean="0">
                <a:solidFill>
                  <a:schemeClr val="bg2">
                    <a:lumMod val="60000"/>
                    <a:lumOff val="40000"/>
                  </a:schemeClr>
                </a:solidFill>
                <a:ea typeface="宋体" pitchFamily="2" charset="-122"/>
              </a:rPr>
              <a:t>Buffering Strategies</a:t>
            </a:r>
          </a:p>
          <a:p>
            <a:r>
              <a:rPr lang="en-US" altLang="zh-CN" dirty="0" smtClean="0">
                <a:solidFill>
                  <a:schemeClr val="bg2">
                    <a:lumMod val="60000"/>
                    <a:lumOff val="40000"/>
                  </a:schemeClr>
                </a:solidFill>
                <a:ea typeface="宋体" pitchFamily="2" charset="-122"/>
              </a:rPr>
              <a:t>I/O Software Layers</a:t>
            </a:r>
          </a:p>
          <a:p>
            <a:r>
              <a:rPr lang="en-US" altLang="zh-CN" u="sng" dirty="0" smtClean="0">
                <a:solidFill>
                  <a:srgbClr val="993300"/>
                </a:solidFill>
                <a:ea typeface="宋体" pitchFamily="2" charset="-122"/>
              </a:rPr>
              <a:t>Magnetic Disk I/O</a:t>
            </a:r>
          </a:p>
          <a:p>
            <a:pPr lvl="1"/>
            <a:r>
              <a:rPr lang="en-US" altLang="zh-CN" dirty="0" smtClean="0">
                <a:ea typeface="宋体" pitchFamily="2" charset="-122"/>
              </a:rPr>
              <a:t>Physical disk characteristics</a:t>
            </a:r>
          </a:p>
          <a:p>
            <a:pPr lvl="1"/>
            <a:r>
              <a:rPr lang="en-US" altLang="zh-CN" dirty="0" smtClean="0">
                <a:ea typeface="宋体" pitchFamily="2" charset="-122"/>
              </a:rPr>
              <a:t>Disk scheduling</a:t>
            </a:r>
          </a:p>
          <a:p>
            <a:pPr lvl="1"/>
            <a:r>
              <a:rPr lang="en-US" altLang="zh-CN" dirty="0" smtClean="0">
                <a:ea typeface="宋体" pitchFamily="2" charset="-122"/>
              </a:rPr>
              <a:t>RAID</a:t>
            </a:r>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4147" name="Picture 3"/>
          <p:cNvPicPr>
            <a:picLocks noChangeAspect="1" noChangeArrowheads="1"/>
          </p:cNvPicPr>
          <p:nvPr/>
        </p:nvPicPr>
        <p:blipFill>
          <a:blip r:embed="rId2" cstate="print"/>
          <a:srcRect/>
          <a:stretch>
            <a:fillRect/>
          </a:stretch>
        </p:blipFill>
        <p:spPr bwMode="auto">
          <a:xfrm>
            <a:off x="1175650" y="1219198"/>
            <a:ext cx="5820137" cy="5051879"/>
          </a:xfrm>
          <a:prstGeom prst="rect">
            <a:avLst/>
          </a:prstGeom>
          <a:noFill/>
          <a:ln w="9525">
            <a:noFill/>
            <a:miter lim="800000"/>
            <a:headEnd/>
            <a:tailEnd/>
          </a:ln>
          <a:effectLst/>
        </p:spPr>
      </p:pic>
      <p:sp>
        <p:nvSpPr>
          <p:cNvPr id="2" name="标题 1"/>
          <p:cNvSpPr>
            <a:spLocks noGrp="1"/>
          </p:cNvSpPr>
          <p:nvPr>
            <p:ph type="title"/>
          </p:nvPr>
        </p:nvSpPr>
        <p:spPr/>
        <p:txBody>
          <a:bodyPr/>
          <a:lstStyle/>
          <a:p>
            <a:r>
              <a:rPr lang="en-US" altLang="zh-CN" dirty="0" smtClean="0"/>
              <a:t>The Memory Hierarchy</a:t>
            </a:r>
            <a:endParaRPr lang="zh-CN" altLang="en-US" dirty="0"/>
          </a:p>
        </p:txBody>
      </p:sp>
      <p:sp>
        <p:nvSpPr>
          <p:cNvPr id="4" name="页脚占位符 3"/>
          <p:cNvSpPr>
            <a:spLocks noGrp="1"/>
          </p:cNvSpPr>
          <p:nvPr>
            <p:ph type="ftr" sz="quarter" idx="10"/>
          </p:nvPr>
        </p:nvSpPr>
        <p:spPr>
          <a:xfrm>
            <a:off x="366713" y="6369275"/>
            <a:ext cx="7205662" cy="476250"/>
          </a:xfrm>
        </p:spPr>
        <p:txBody>
          <a:bodyPr/>
          <a:lstStyle/>
          <a:p>
            <a:pPr>
              <a:defRPr/>
            </a:pPr>
            <a:r>
              <a:rPr lang="zh-CN" altLang="en-US" dirty="0" smtClean="0"/>
              <a:t>USTC</a:t>
            </a:r>
            <a:r>
              <a:rPr lang="en-US" altLang="zh-CN" dirty="0" smtClean="0"/>
              <a:t>-</a:t>
            </a:r>
            <a:r>
              <a:rPr lang="zh-CN" altLang="en-US" dirty="0" smtClean="0"/>
              <a:t>21000201-OPERATING SYSTEMS; </a:t>
            </a:r>
            <a:r>
              <a:rPr lang="de-DE" altLang="zh-CN" dirty="0" smtClean="0"/>
              <a:t>FALL 2016; INSTRUCTOR: LINGBO WEI</a:t>
            </a:r>
            <a:endParaRPr lang="en-US" altLang="zh-CN" dirty="0"/>
          </a:p>
        </p:txBody>
      </p:sp>
      <p:sp>
        <p:nvSpPr>
          <p:cNvPr id="5" name="灯片编号占位符 4"/>
          <p:cNvSpPr>
            <a:spLocks noGrp="1"/>
          </p:cNvSpPr>
          <p:nvPr>
            <p:ph type="sldNum" sz="quarter" idx="11"/>
          </p:nvPr>
        </p:nvSpPr>
        <p:spPr>
          <a:xfrm>
            <a:off x="7764463" y="6353400"/>
            <a:ext cx="922337" cy="476250"/>
          </a:xfrm>
        </p:spPr>
        <p:txBody>
          <a:bodyPr/>
          <a:lstStyle/>
          <a:p>
            <a:pPr>
              <a:defRPr/>
            </a:pPr>
            <a:fld id="{2A5F4D79-7E66-4EF1-850E-A256F3AB9092}" type="slidenum">
              <a:rPr lang="zh-CN" altLang="en-US" smtClean="0"/>
              <a:pPr>
                <a:defRPr/>
              </a:pPr>
              <a:t>61</a:t>
            </a:fld>
            <a:endParaRPr lang="en-US" altLang="zh-CN"/>
          </a:p>
        </p:txBody>
      </p:sp>
      <p:pic>
        <p:nvPicPr>
          <p:cNvPr id="134146" name="Picture 2"/>
          <p:cNvPicPr>
            <a:picLocks noChangeAspect="1" noChangeArrowheads="1"/>
          </p:cNvPicPr>
          <p:nvPr/>
        </p:nvPicPr>
        <p:blipFill>
          <a:blip r:embed="rId3" cstate="print"/>
          <a:srcRect/>
          <a:stretch>
            <a:fillRect/>
          </a:stretch>
        </p:blipFill>
        <p:spPr bwMode="auto">
          <a:xfrm>
            <a:off x="6667702" y="1175658"/>
            <a:ext cx="2074203" cy="5000171"/>
          </a:xfrm>
          <a:prstGeom prst="rect">
            <a:avLst/>
          </a:prstGeom>
          <a:noFill/>
          <a:ln w="9525">
            <a:noFill/>
            <a:miter lim="800000"/>
            <a:headEnd/>
            <a:tailEnd/>
          </a:ln>
          <a:effectLst/>
        </p:spPr>
      </p:pic>
      <p:sp>
        <p:nvSpPr>
          <p:cNvPr id="8" name="椭圆 7"/>
          <p:cNvSpPr/>
          <p:nvPr/>
        </p:nvSpPr>
        <p:spPr>
          <a:xfrm rot="19763774">
            <a:off x="4151083" y="3091539"/>
            <a:ext cx="885371" cy="23222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descr="z_ibm_ultrastar36zx.jpg"/>
          <p:cNvPicPr>
            <a:picLocks noChangeAspect="1"/>
          </p:cNvPicPr>
          <p:nvPr/>
        </p:nvPicPr>
        <p:blipFill>
          <a:blip r:embed="rId4" cstate="print"/>
          <a:stretch>
            <a:fillRect/>
          </a:stretch>
        </p:blipFill>
        <p:spPr>
          <a:xfrm>
            <a:off x="56567" y="1146634"/>
            <a:ext cx="2253008" cy="2473780"/>
          </a:xfrm>
          <a:prstGeom prst="rect">
            <a:avLst/>
          </a:prstGeom>
        </p:spPr>
      </p:pic>
      <p:cxnSp>
        <p:nvCxnSpPr>
          <p:cNvPr id="11" name="直接箭头连接符 10"/>
          <p:cNvCxnSpPr>
            <a:stCxn id="8" idx="1"/>
          </p:cNvCxnSpPr>
          <p:nvPr/>
        </p:nvCxnSpPr>
        <p:spPr>
          <a:xfrm rot="16200000" flipV="1">
            <a:off x="2779100" y="1792899"/>
            <a:ext cx="756346" cy="2250545"/>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29022" y="3541497"/>
            <a:ext cx="2162637" cy="1477328"/>
          </a:xfrm>
          <a:prstGeom prst="rect">
            <a:avLst/>
          </a:prstGeom>
          <a:noFill/>
        </p:spPr>
        <p:txBody>
          <a:bodyPr wrap="square" rtlCol="0">
            <a:spAutoFit/>
          </a:bodyPr>
          <a:lstStyle/>
          <a:p>
            <a:pPr algn="ctr"/>
            <a:r>
              <a:rPr lang="en-US" altLang="zh-CN" b="1" dirty="0" smtClean="0"/>
              <a:t>Hard Disk</a:t>
            </a:r>
          </a:p>
          <a:p>
            <a:pPr algn="ctr"/>
            <a:r>
              <a:rPr lang="zh-CN" altLang="en-US" b="1" dirty="0" smtClean="0">
                <a:solidFill>
                  <a:srgbClr val="006600"/>
                </a:solidFill>
              </a:rPr>
              <a:t>圆盘型磁性存储</a:t>
            </a:r>
            <a:endParaRPr lang="en-US" altLang="zh-CN" b="1" dirty="0" smtClean="0">
              <a:solidFill>
                <a:srgbClr val="006600"/>
              </a:solidFill>
            </a:endParaRPr>
          </a:p>
          <a:p>
            <a:pPr algn="ctr"/>
            <a:r>
              <a:rPr lang="zh-CN" altLang="en-US" b="1" dirty="0" smtClean="0">
                <a:solidFill>
                  <a:srgbClr val="FF0000"/>
                </a:solidFill>
              </a:rPr>
              <a:t>更持久</a:t>
            </a:r>
            <a:endParaRPr lang="en-US" altLang="zh-CN" b="1" dirty="0" smtClean="0">
              <a:solidFill>
                <a:srgbClr val="FF0000"/>
              </a:solidFill>
            </a:endParaRPr>
          </a:p>
          <a:p>
            <a:pPr algn="ctr"/>
            <a:r>
              <a:rPr lang="zh-CN" altLang="en-US" b="1" dirty="0" smtClean="0">
                <a:solidFill>
                  <a:srgbClr val="FF0000"/>
                </a:solidFill>
              </a:rPr>
              <a:t>大容量</a:t>
            </a:r>
            <a:endParaRPr lang="en-US" altLang="zh-CN" b="1" dirty="0" smtClean="0">
              <a:solidFill>
                <a:srgbClr val="FF0000"/>
              </a:solidFill>
            </a:endParaRPr>
          </a:p>
          <a:p>
            <a:pPr algn="ctr"/>
            <a:r>
              <a:rPr lang="zh-CN" altLang="en-US" b="1" dirty="0" smtClean="0">
                <a:solidFill>
                  <a:srgbClr val="FF0000"/>
                </a:solidFill>
              </a:rPr>
              <a:t>低成本</a:t>
            </a:r>
            <a:endParaRPr lang="zh-CN" altLang="en-US" b="1" dirty="0">
              <a:solidFill>
                <a:srgbClr val="FF0000"/>
              </a:solidFill>
            </a:endParaRPr>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z_ibm_ultrastar36zx.jpg"/>
          <p:cNvPicPr>
            <a:picLocks noChangeAspect="1"/>
          </p:cNvPicPr>
          <p:nvPr/>
        </p:nvPicPr>
        <p:blipFill>
          <a:blip r:embed="rId2" cstate="print"/>
          <a:stretch>
            <a:fillRect/>
          </a:stretch>
        </p:blipFill>
        <p:spPr>
          <a:xfrm>
            <a:off x="6890992" y="1145499"/>
            <a:ext cx="2253008" cy="2473780"/>
          </a:xfrm>
          <a:prstGeom prst="rect">
            <a:avLst/>
          </a:prstGeom>
        </p:spPr>
      </p:pic>
      <p:sp>
        <p:nvSpPr>
          <p:cNvPr id="2" name="标题 1"/>
          <p:cNvSpPr>
            <a:spLocks noGrp="1"/>
          </p:cNvSpPr>
          <p:nvPr>
            <p:ph type="title"/>
          </p:nvPr>
        </p:nvSpPr>
        <p:spPr/>
        <p:txBody>
          <a:bodyPr/>
          <a:lstStyle/>
          <a:p>
            <a:r>
              <a:rPr lang="en-US" altLang="zh-CN" dirty="0" smtClean="0"/>
              <a:t>Rigid (“Hard”) Magnetic Disks</a:t>
            </a:r>
            <a:endParaRPr lang="zh-CN" altLang="en-US" dirty="0"/>
          </a:p>
        </p:txBody>
      </p:sp>
      <p:sp>
        <p:nvSpPr>
          <p:cNvPr id="3" name="内容占位符 2"/>
          <p:cNvSpPr>
            <a:spLocks noGrp="1"/>
          </p:cNvSpPr>
          <p:nvPr>
            <p:ph idx="1"/>
          </p:nvPr>
        </p:nvSpPr>
        <p:spPr>
          <a:xfrm>
            <a:off x="457200" y="1239389"/>
            <a:ext cx="7627257" cy="4641850"/>
          </a:xfrm>
        </p:spPr>
        <p:txBody>
          <a:bodyPr/>
          <a:lstStyle/>
          <a:p>
            <a:r>
              <a:rPr lang="zh-CN" altLang="en-US" sz="2200" dirty="0" smtClean="0"/>
              <a:t>至今仍然是最重要的二级存储器</a:t>
            </a:r>
            <a:r>
              <a:rPr lang="en-US" altLang="zh-CN" sz="2200" dirty="0" smtClean="0"/>
              <a:t> (although the gap between CPU and disk performance has increased)</a:t>
            </a:r>
          </a:p>
          <a:p>
            <a:r>
              <a:rPr lang="zh-CN" altLang="en-US" sz="2200" dirty="0" smtClean="0"/>
              <a:t>直径从最初</a:t>
            </a:r>
            <a:r>
              <a:rPr lang="en-US" altLang="zh-CN" sz="2200" dirty="0" smtClean="0"/>
              <a:t>50 cm </a:t>
            </a:r>
            <a:r>
              <a:rPr lang="zh-CN" altLang="en-US" sz="2200" dirty="0" smtClean="0"/>
              <a:t>降到了</a:t>
            </a:r>
            <a:r>
              <a:rPr lang="en-US" altLang="zh-CN" sz="2200" dirty="0" smtClean="0"/>
              <a:t>12 </a:t>
            </a:r>
            <a:r>
              <a:rPr lang="zh-CN" altLang="en-US" sz="2200" dirty="0" smtClean="0"/>
              <a:t>或者</a:t>
            </a:r>
            <a:r>
              <a:rPr lang="en-US" altLang="zh-CN" sz="2200" dirty="0" smtClean="0"/>
              <a:t> 3 cm (notebooks)</a:t>
            </a:r>
          </a:p>
          <a:p>
            <a:r>
              <a:rPr lang="zh-CN" altLang="en-US" sz="2200" dirty="0" smtClean="0"/>
              <a:t>磁盘的结构</a:t>
            </a:r>
            <a:r>
              <a:rPr lang="en-US" altLang="zh-CN" sz="2200" dirty="0" smtClean="0"/>
              <a:t>:</a:t>
            </a:r>
          </a:p>
          <a:p>
            <a:pPr lvl="1"/>
            <a:r>
              <a:rPr lang="zh-CN" altLang="en-US" sz="1800" dirty="0" smtClean="0"/>
              <a:t>一叠铝、合金的盘片组成</a:t>
            </a:r>
            <a:endParaRPr lang="en-US" altLang="zh-CN" sz="1800" dirty="0" smtClean="0"/>
          </a:p>
          <a:p>
            <a:pPr lvl="1"/>
            <a:r>
              <a:rPr lang="zh-CN" altLang="en-US" sz="1800" dirty="0" smtClean="0"/>
              <a:t>每个盘片上沉积着薄薄的可磁化金属氧化物</a:t>
            </a:r>
            <a:endParaRPr lang="en-US" altLang="zh-CN" sz="1800" dirty="0" smtClean="0"/>
          </a:p>
          <a:p>
            <a:pPr lvl="1"/>
            <a:r>
              <a:rPr lang="zh-CN" altLang="en-US" sz="1800" dirty="0" smtClean="0"/>
              <a:t>每个盘片的表面都有一对可移动的读</a:t>
            </a:r>
            <a:r>
              <a:rPr lang="en-US" altLang="zh-CN" sz="1800" dirty="0" smtClean="0"/>
              <a:t>/</a:t>
            </a:r>
            <a:r>
              <a:rPr lang="zh-CN" altLang="en-US" sz="1800" dirty="0" smtClean="0"/>
              <a:t>写头</a:t>
            </a:r>
            <a:endParaRPr lang="en-US" altLang="zh-CN" sz="1800" dirty="0" smtClean="0"/>
          </a:p>
          <a:p>
            <a:pPr lvl="1"/>
            <a:r>
              <a:rPr lang="zh-CN" altLang="en-US" sz="1800" dirty="0" smtClean="0"/>
              <a:t>所有的头被固定在一起，因此它们一起移动，距离磁盘中心的距离是相同的。</a:t>
            </a:r>
            <a:endParaRPr lang="zh-CN" altLang="en-US" sz="1800" dirty="0"/>
          </a:p>
        </p:txBody>
      </p:sp>
      <p:sp>
        <p:nvSpPr>
          <p:cNvPr id="4" name="页脚占位符 3"/>
          <p:cNvSpPr>
            <a:spLocks noGrp="1"/>
          </p:cNvSpPr>
          <p:nvPr>
            <p:ph type="ftr" sz="quarter" idx="10"/>
          </p:nvPr>
        </p:nvSpPr>
        <p:spPr/>
        <p:txBody>
          <a:bodyPr/>
          <a:lstStyle/>
          <a:p>
            <a:pPr>
              <a:defRPr/>
            </a:pPr>
            <a:r>
              <a:rPr lang="zh-CN" altLang="en-US" dirty="0" smtClean="0"/>
              <a:t>USTC</a:t>
            </a:r>
            <a:r>
              <a:rPr lang="en-US" altLang="zh-CN" dirty="0" smtClean="0"/>
              <a:t>-</a:t>
            </a:r>
            <a:r>
              <a:rPr lang="zh-CN" altLang="en-US" dirty="0" smtClean="0"/>
              <a:t>21000201-OPERATING SYSTEMS; </a:t>
            </a:r>
            <a:r>
              <a:rPr lang="de-DE" altLang="zh-CN" dirty="0" smtClean="0"/>
              <a:t>FALL 2016; INSTRUCTOR: LINGBO WEI</a:t>
            </a:r>
            <a:endParaRPr lang="en-US" altLang="zh-CN" dirty="0"/>
          </a:p>
        </p:txBody>
      </p:sp>
      <p:sp>
        <p:nvSpPr>
          <p:cNvPr id="5" name="灯片编号占位符 4"/>
          <p:cNvSpPr>
            <a:spLocks noGrp="1"/>
          </p:cNvSpPr>
          <p:nvPr>
            <p:ph type="sldNum" sz="quarter" idx="11"/>
          </p:nvPr>
        </p:nvSpPr>
        <p:spPr/>
        <p:txBody>
          <a:bodyPr/>
          <a:lstStyle/>
          <a:p>
            <a:pPr>
              <a:defRPr/>
            </a:pPr>
            <a:fld id="{2A5F4D79-7E66-4EF1-850E-A256F3AB9092}" type="slidenum">
              <a:rPr lang="zh-CN" altLang="en-US" smtClean="0"/>
              <a:pPr>
                <a:defRPr/>
              </a:pPr>
              <a:t>62</a:t>
            </a:fld>
            <a:endParaRPr lang="en-US" altLang="zh-CN"/>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Components of a Disk Drive</a:t>
            </a:r>
            <a:endParaRPr lang="zh-CN" altLang="en-US" dirty="0"/>
          </a:p>
        </p:txBody>
      </p:sp>
      <p:sp>
        <p:nvSpPr>
          <p:cNvPr id="11" name="TextBox 10"/>
          <p:cNvSpPr txBox="1"/>
          <p:nvPr/>
        </p:nvSpPr>
        <p:spPr>
          <a:xfrm>
            <a:off x="1001477" y="5297720"/>
            <a:ext cx="2394858" cy="369332"/>
          </a:xfrm>
          <a:prstGeom prst="rect">
            <a:avLst/>
          </a:prstGeom>
          <a:noFill/>
        </p:spPr>
        <p:txBody>
          <a:bodyPr wrap="square" rtlCol="0">
            <a:spAutoFit/>
          </a:bodyPr>
          <a:lstStyle/>
          <a:p>
            <a:pPr algn="ctr"/>
            <a:r>
              <a:rPr lang="zh-CN" altLang="en-US" b="1" dirty="0" smtClean="0">
                <a:solidFill>
                  <a:srgbClr val="0000FF"/>
                </a:solidFill>
              </a:rPr>
              <a:t>硬盘实际产品结构图</a:t>
            </a:r>
            <a:endParaRPr lang="zh-CN" altLang="en-US" b="1" dirty="0">
              <a:solidFill>
                <a:srgbClr val="0000FF"/>
              </a:solidFill>
            </a:endParaRPr>
          </a:p>
        </p:txBody>
      </p:sp>
      <p:cxnSp>
        <p:nvCxnSpPr>
          <p:cNvPr id="18" name="直接箭头连接符 17"/>
          <p:cNvCxnSpPr/>
          <p:nvPr/>
        </p:nvCxnSpPr>
        <p:spPr>
          <a:xfrm rot="16200000" flipV="1">
            <a:off x="761885" y="5454768"/>
            <a:ext cx="441330" cy="3848"/>
          </a:xfrm>
          <a:prstGeom prst="straightConnector1">
            <a:avLst/>
          </a:prstGeom>
          <a:ln w="38100">
            <a:solidFill>
              <a:srgbClr val="0000FF"/>
            </a:solidFill>
            <a:tailEnd type="arrow"/>
          </a:ln>
        </p:spPr>
        <p:style>
          <a:lnRef idx="1">
            <a:schemeClr val="accent1"/>
          </a:lnRef>
          <a:fillRef idx="0">
            <a:schemeClr val="accent1"/>
          </a:fillRef>
          <a:effectRef idx="0">
            <a:schemeClr val="accent1"/>
          </a:effectRef>
          <a:fontRef idx="minor">
            <a:schemeClr val="tx1"/>
          </a:fontRef>
        </p:style>
      </p:cxnSp>
      <p:pic>
        <p:nvPicPr>
          <p:cNvPr id="135174" name="Picture 6"/>
          <p:cNvPicPr>
            <a:picLocks noChangeAspect="1" noChangeArrowheads="1"/>
          </p:cNvPicPr>
          <p:nvPr/>
        </p:nvPicPr>
        <p:blipFill>
          <a:blip r:embed="rId2" cstate="print"/>
          <a:srcRect/>
          <a:stretch>
            <a:fillRect/>
          </a:stretch>
        </p:blipFill>
        <p:spPr bwMode="auto">
          <a:xfrm>
            <a:off x="4323764" y="1164546"/>
            <a:ext cx="4573494" cy="5323143"/>
          </a:xfrm>
          <a:prstGeom prst="rect">
            <a:avLst/>
          </a:prstGeom>
          <a:noFill/>
          <a:ln w="9525">
            <a:noFill/>
            <a:miter lim="800000"/>
            <a:headEnd/>
            <a:tailEnd/>
          </a:ln>
          <a:effectLst/>
        </p:spPr>
      </p:pic>
      <p:pic>
        <p:nvPicPr>
          <p:cNvPr id="10" name="内容占位符 9" descr="image001.jpg"/>
          <p:cNvPicPr>
            <a:picLocks noGrp="1" noChangeAspect="1"/>
          </p:cNvPicPr>
          <p:nvPr>
            <p:ph idx="1"/>
          </p:nvPr>
        </p:nvPicPr>
        <p:blipFill>
          <a:blip r:embed="rId3" cstate="print"/>
          <a:stretch>
            <a:fillRect/>
          </a:stretch>
        </p:blipFill>
        <p:spPr>
          <a:xfrm>
            <a:off x="43538" y="1446699"/>
            <a:ext cx="4457702" cy="3837409"/>
          </a:xfrm>
        </p:spPr>
      </p:pic>
      <p:sp>
        <p:nvSpPr>
          <p:cNvPr id="15" name="TextBox 14"/>
          <p:cNvSpPr txBox="1"/>
          <p:nvPr/>
        </p:nvSpPr>
        <p:spPr>
          <a:xfrm>
            <a:off x="3541480" y="1117607"/>
            <a:ext cx="1030519" cy="307777"/>
          </a:xfrm>
          <a:prstGeom prst="rect">
            <a:avLst/>
          </a:prstGeom>
          <a:noFill/>
        </p:spPr>
        <p:txBody>
          <a:bodyPr wrap="square" rtlCol="0">
            <a:spAutoFit/>
          </a:bodyPr>
          <a:lstStyle/>
          <a:p>
            <a:pPr algn="ctr"/>
            <a:r>
              <a:rPr lang="zh-CN" altLang="en-US" sz="1400" b="1" dirty="0" smtClean="0"/>
              <a:t>读写磁头</a:t>
            </a:r>
            <a:r>
              <a:rPr lang="en-US" altLang="zh-CN" sz="1400" b="1" dirty="0" smtClean="0"/>
              <a:t>R</a:t>
            </a:r>
            <a:endParaRPr lang="zh-CN" altLang="en-US" sz="1400" b="1" dirty="0"/>
          </a:p>
        </p:txBody>
      </p:sp>
      <p:sp>
        <p:nvSpPr>
          <p:cNvPr id="16" name="TextBox 15"/>
          <p:cNvSpPr txBox="1"/>
          <p:nvPr/>
        </p:nvSpPr>
        <p:spPr>
          <a:xfrm>
            <a:off x="7540155" y="1923144"/>
            <a:ext cx="747504" cy="307777"/>
          </a:xfrm>
          <a:prstGeom prst="rect">
            <a:avLst/>
          </a:prstGeom>
          <a:noFill/>
        </p:spPr>
        <p:txBody>
          <a:bodyPr wrap="square" rtlCol="0">
            <a:spAutoFit/>
          </a:bodyPr>
          <a:lstStyle/>
          <a:p>
            <a:pPr algn="ctr"/>
            <a:r>
              <a:rPr lang="zh-CN" altLang="en-US" sz="1400" b="1" dirty="0" smtClean="0"/>
              <a:t>磁头臂</a:t>
            </a:r>
            <a:endParaRPr lang="zh-CN" altLang="en-US" sz="1400" b="1" dirty="0"/>
          </a:p>
        </p:txBody>
      </p:sp>
      <p:sp>
        <p:nvSpPr>
          <p:cNvPr id="23" name="TextBox 22"/>
          <p:cNvSpPr txBox="1"/>
          <p:nvPr/>
        </p:nvSpPr>
        <p:spPr>
          <a:xfrm>
            <a:off x="4383250" y="1949200"/>
            <a:ext cx="747504" cy="307777"/>
          </a:xfrm>
          <a:prstGeom prst="rect">
            <a:avLst/>
          </a:prstGeom>
          <a:noFill/>
        </p:spPr>
        <p:txBody>
          <a:bodyPr wrap="square" rtlCol="0">
            <a:spAutoFit/>
          </a:bodyPr>
          <a:lstStyle/>
          <a:p>
            <a:pPr algn="ctr"/>
            <a:r>
              <a:rPr lang="zh-CN" altLang="en-US" sz="1400" b="1" dirty="0" smtClean="0"/>
              <a:t>盘片</a:t>
            </a:r>
            <a:endParaRPr lang="zh-CN" altLang="en-US" sz="1400" b="1" dirty="0"/>
          </a:p>
        </p:txBody>
      </p:sp>
      <p:sp>
        <p:nvSpPr>
          <p:cNvPr id="24" name="TextBox 23"/>
          <p:cNvSpPr txBox="1"/>
          <p:nvPr/>
        </p:nvSpPr>
        <p:spPr>
          <a:xfrm>
            <a:off x="5014612" y="1709722"/>
            <a:ext cx="747504" cy="307777"/>
          </a:xfrm>
          <a:prstGeom prst="rect">
            <a:avLst/>
          </a:prstGeom>
          <a:noFill/>
        </p:spPr>
        <p:txBody>
          <a:bodyPr wrap="square" rtlCol="0">
            <a:spAutoFit/>
          </a:bodyPr>
          <a:lstStyle/>
          <a:p>
            <a:pPr algn="ctr"/>
            <a:r>
              <a:rPr lang="zh-CN" altLang="en-US" sz="1400" b="1" dirty="0" smtClean="0"/>
              <a:t>盘面</a:t>
            </a:r>
            <a:endParaRPr lang="zh-CN" altLang="en-US" sz="1400" b="1" dirty="0"/>
          </a:p>
        </p:txBody>
      </p:sp>
      <p:sp>
        <p:nvSpPr>
          <p:cNvPr id="5" name="灯片编号占位符 4"/>
          <p:cNvSpPr>
            <a:spLocks noGrp="1"/>
          </p:cNvSpPr>
          <p:nvPr>
            <p:ph type="sldNum" sz="quarter" idx="11"/>
          </p:nvPr>
        </p:nvSpPr>
        <p:spPr>
          <a:xfrm>
            <a:off x="8257939" y="6542082"/>
            <a:ext cx="922337" cy="476250"/>
          </a:xfrm>
        </p:spPr>
        <p:txBody>
          <a:bodyPr/>
          <a:lstStyle/>
          <a:p>
            <a:pPr>
              <a:defRPr/>
            </a:pPr>
            <a:fld id="{2A5F4D79-7E66-4EF1-850E-A256F3AB9092}" type="slidenum">
              <a:rPr lang="zh-CN" altLang="en-US" smtClean="0"/>
              <a:pPr>
                <a:defRPr/>
              </a:pPr>
              <a:t>63</a:t>
            </a:fld>
            <a:endParaRPr lang="en-US" altLang="zh-CN" dirty="0"/>
          </a:p>
        </p:txBody>
      </p:sp>
      <p:sp>
        <p:nvSpPr>
          <p:cNvPr id="4" name="页脚占位符 3"/>
          <p:cNvSpPr>
            <a:spLocks noGrp="1"/>
          </p:cNvSpPr>
          <p:nvPr>
            <p:ph type="ftr" sz="quarter" idx="10"/>
          </p:nvPr>
        </p:nvSpPr>
        <p:spPr>
          <a:xfrm>
            <a:off x="366713" y="6543443"/>
            <a:ext cx="7205662" cy="476250"/>
          </a:xfrm>
        </p:spPr>
        <p:txBody>
          <a:bodyPr/>
          <a:lstStyle/>
          <a:p>
            <a:pPr>
              <a:defRPr/>
            </a:pPr>
            <a:r>
              <a:rPr lang="zh-CN" altLang="en-US" dirty="0" smtClean="0"/>
              <a:t>USTC</a:t>
            </a:r>
            <a:r>
              <a:rPr lang="en-US" altLang="zh-CN" dirty="0" smtClean="0"/>
              <a:t>-</a:t>
            </a:r>
            <a:r>
              <a:rPr lang="zh-CN" altLang="en-US" dirty="0" smtClean="0"/>
              <a:t>21000201-OPERATING SYSTEMS; FALL </a:t>
            </a:r>
            <a:r>
              <a:rPr lang="en-US" altLang="zh-CN" dirty="0" smtClean="0"/>
              <a:t>2016</a:t>
            </a:r>
            <a:endParaRPr lang="en-US" altLang="zh-CN" dirty="0"/>
          </a:p>
        </p:txBody>
      </p:sp>
      <p:sp>
        <p:nvSpPr>
          <p:cNvPr id="12" name="TextBox 11"/>
          <p:cNvSpPr txBox="1"/>
          <p:nvPr/>
        </p:nvSpPr>
        <p:spPr>
          <a:xfrm>
            <a:off x="2474665" y="5856521"/>
            <a:ext cx="2394858" cy="369332"/>
          </a:xfrm>
          <a:prstGeom prst="rect">
            <a:avLst/>
          </a:prstGeom>
          <a:noFill/>
        </p:spPr>
        <p:txBody>
          <a:bodyPr wrap="square" rtlCol="0">
            <a:spAutoFit/>
          </a:bodyPr>
          <a:lstStyle/>
          <a:p>
            <a:pPr algn="ctr"/>
            <a:r>
              <a:rPr lang="zh-CN" altLang="en-US" b="1" dirty="0" smtClean="0"/>
              <a:t>硬盘结构示意图</a:t>
            </a:r>
            <a:endParaRPr lang="zh-CN" altLang="en-US" b="1" dirty="0"/>
          </a:p>
        </p:txBody>
      </p:sp>
      <p:cxnSp>
        <p:nvCxnSpPr>
          <p:cNvPr id="14" name="直接箭头连接符 13"/>
          <p:cNvCxnSpPr/>
          <p:nvPr/>
        </p:nvCxnSpPr>
        <p:spPr>
          <a:xfrm>
            <a:off x="4513940" y="6037943"/>
            <a:ext cx="551543" cy="1588"/>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6226600" y="6448625"/>
            <a:ext cx="747504" cy="307777"/>
          </a:xfrm>
          <a:prstGeom prst="rect">
            <a:avLst/>
          </a:prstGeom>
          <a:noFill/>
        </p:spPr>
        <p:txBody>
          <a:bodyPr wrap="square" rtlCol="0">
            <a:spAutoFit/>
          </a:bodyPr>
          <a:lstStyle/>
          <a:p>
            <a:pPr algn="ctr"/>
            <a:r>
              <a:rPr lang="zh-CN" altLang="en-US" sz="1400" b="1" dirty="0" smtClean="0"/>
              <a:t>转轴</a:t>
            </a:r>
            <a:endParaRPr lang="zh-CN" altLang="en-US" sz="1400" b="1" dirty="0"/>
          </a:p>
        </p:txBody>
      </p:sp>
      <p:sp>
        <p:nvSpPr>
          <p:cNvPr id="22" name="TextBox 21"/>
          <p:cNvSpPr txBox="1"/>
          <p:nvPr/>
        </p:nvSpPr>
        <p:spPr>
          <a:xfrm>
            <a:off x="8193250" y="6412343"/>
            <a:ext cx="747504" cy="307777"/>
          </a:xfrm>
          <a:prstGeom prst="rect">
            <a:avLst/>
          </a:prstGeom>
          <a:noFill/>
        </p:spPr>
        <p:txBody>
          <a:bodyPr wrap="square" rtlCol="0">
            <a:spAutoFit/>
          </a:bodyPr>
          <a:lstStyle/>
          <a:p>
            <a:pPr algn="ctr"/>
            <a:r>
              <a:rPr lang="zh-CN" altLang="en-US" sz="1400" b="1" dirty="0" smtClean="0"/>
              <a:t>主杆</a:t>
            </a:r>
            <a:endParaRPr lang="zh-CN" altLang="en-US" sz="1400" b="1" dirty="0"/>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Write/Read Heads</a:t>
            </a:r>
            <a:endParaRPr lang="zh-CN" altLang="en-US" dirty="0"/>
          </a:p>
        </p:txBody>
      </p:sp>
      <p:sp>
        <p:nvSpPr>
          <p:cNvPr id="5" name="灯片编号占位符 4"/>
          <p:cNvSpPr>
            <a:spLocks noGrp="1"/>
          </p:cNvSpPr>
          <p:nvPr>
            <p:ph type="sldNum" sz="quarter" idx="11"/>
          </p:nvPr>
        </p:nvSpPr>
        <p:spPr>
          <a:xfrm>
            <a:off x="8054743" y="6353400"/>
            <a:ext cx="922337" cy="476250"/>
          </a:xfrm>
        </p:spPr>
        <p:txBody>
          <a:bodyPr/>
          <a:lstStyle/>
          <a:p>
            <a:pPr>
              <a:defRPr/>
            </a:pPr>
            <a:fld id="{2A5F4D79-7E66-4EF1-850E-A256F3AB9092}" type="slidenum">
              <a:rPr lang="zh-CN" altLang="en-US" smtClean="0"/>
              <a:pPr>
                <a:defRPr/>
              </a:pPr>
              <a:t>64</a:t>
            </a:fld>
            <a:endParaRPr lang="en-US" altLang="zh-CN" dirty="0"/>
          </a:p>
        </p:txBody>
      </p:sp>
      <p:pic>
        <p:nvPicPr>
          <p:cNvPr id="136194" name="Picture 2"/>
          <p:cNvPicPr>
            <a:picLocks noChangeAspect="1" noChangeArrowheads="1"/>
          </p:cNvPicPr>
          <p:nvPr/>
        </p:nvPicPr>
        <p:blipFill>
          <a:blip r:embed="rId2" cstate="print"/>
          <a:srcRect/>
          <a:stretch>
            <a:fillRect/>
          </a:stretch>
        </p:blipFill>
        <p:spPr bwMode="auto">
          <a:xfrm>
            <a:off x="957941" y="2589910"/>
            <a:ext cx="7213600" cy="4152426"/>
          </a:xfrm>
          <a:prstGeom prst="rect">
            <a:avLst/>
          </a:prstGeom>
          <a:noFill/>
          <a:ln w="9525">
            <a:noFill/>
            <a:miter lim="800000"/>
            <a:headEnd/>
            <a:tailEnd/>
          </a:ln>
          <a:effectLst/>
        </p:spPr>
      </p:pic>
      <p:sp>
        <p:nvSpPr>
          <p:cNvPr id="3" name="内容占位符 2"/>
          <p:cNvSpPr>
            <a:spLocks noGrp="1"/>
          </p:cNvSpPr>
          <p:nvPr>
            <p:ph idx="1"/>
          </p:nvPr>
        </p:nvSpPr>
        <p:spPr>
          <a:xfrm>
            <a:off x="457200" y="1137791"/>
            <a:ext cx="8229600" cy="1489300"/>
          </a:xfrm>
        </p:spPr>
        <p:txBody>
          <a:bodyPr/>
          <a:lstStyle/>
          <a:p>
            <a:r>
              <a:rPr lang="en-US" altLang="zh-CN" sz="2400" dirty="0" smtClean="0"/>
              <a:t>In modern systems, read and write heads are separate</a:t>
            </a:r>
          </a:p>
          <a:p>
            <a:pPr lvl="1"/>
            <a:r>
              <a:rPr lang="zh-CN" altLang="en-US" sz="2000" dirty="0"/>
              <a:t>写入磁头仍采用传统的磁感应</a:t>
            </a:r>
            <a:r>
              <a:rPr lang="zh-CN" altLang="en-US" sz="2000" dirty="0" smtClean="0"/>
              <a:t>磁头</a:t>
            </a:r>
            <a:endParaRPr lang="en-US" altLang="zh-CN" sz="2000" dirty="0"/>
          </a:p>
          <a:p>
            <a:pPr lvl="1"/>
            <a:r>
              <a:rPr lang="zh-CN" altLang="en-US" sz="2000" dirty="0"/>
              <a:t>读取磁头则采用新型的</a:t>
            </a:r>
            <a:r>
              <a:rPr lang="en-US" altLang="zh-CN" sz="2000" dirty="0"/>
              <a:t>MR</a:t>
            </a:r>
            <a:r>
              <a:rPr lang="zh-CN" altLang="en-US" sz="2000" dirty="0" smtClean="0"/>
              <a:t>磁头</a:t>
            </a:r>
            <a:endParaRPr lang="en-US" altLang="zh-CN" sz="2000" dirty="0" smtClean="0"/>
          </a:p>
          <a:p>
            <a:endParaRPr lang="zh-CN" altLang="en-US" dirty="0"/>
          </a:p>
        </p:txBody>
      </p:sp>
      <p:sp>
        <p:nvSpPr>
          <p:cNvPr id="4" name="页脚占位符 3"/>
          <p:cNvSpPr>
            <a:spLocks noGrp="1"/>
          </p:cNvSpPr>
          <p:nvPr>
            <p:ph type="ftr" sz="quarter" idx="10"/>
          </p:nvPr>
        </p:nvSpPr>
        <p:spPr>
          <a:xfrm>
            <a:off x="366713" y="6369275"/>
            <a:ext cx="7205662" cy="476250"/>
          </a:xfrm>
        </p:spPr>
        <p:txBody>
          <a:bodyPr/>
          <a:lstStyle/>
          <a:p>
            <a:pPr>
              <a:defRPr/>
            </a:pPr>
            <a:r>
              <a:rPr lang="zh-CN" altLang="en-US" dirty="0" smtClean="0"/>
              <a:t>USTC</a:t>
            </a:r>
            <a:r>
              <a:rPr lang="en-US" altLang="zh-CN" dirty="0" smtClean="0"/>
              <a:t>-</a:t>
            </a:r>
            <a:r>
              <a:rPr lang="zh-CN" altLang="en-US" dirty="0" smtClean="0"/>
              <a:t>21000201-OPERATING SYSTEMS; FALL 20</a:t>
            </a:r>
            <a:r>
              <a:rPr lang="en-US" altLang="zh-CN" dirty="0" smtClean="0"/>
              <a:t>16</a:t>
            </a:r>
            <a:endParaRPr lang="en-US" altLang="zh-CN" dirty="0"/>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磁盘格式化</a:t>
            </a:r>
            <a:endParaRPr lang="zh-CN" altLang="en-US" dirty="0"/>
          </a:p>
        </p:txBody>
      </p:sp>
      <p:sp>
        <p:nvSpPr>
          <p:cNvPr id="3" name="内容占位符 2"/>
          <p:cNvSpPr>
            <a:spLocks noGrp="1"/>
          </p:cNvSpPr>
          <p:nvPr>
            <p:ph idx="1"/>
          </p:nvPr>
        </p:nvSpPr>
        <p:spPr>
          <a:xfrm>
            <a:off x="457200" y="1137791"/>
            <a:ext cx="8382000" cy="4641850"/>
          </a:xfrm>
        </p:spPr>
        <p:txBody>
          <a:bodyPr/>
          <a:lstStyle/>
          <a:p>
            <a:r>
              <a:rPr lang="zh-CN" altLang="en-US" sz="2400" dirty="0" smtClean="0"/>
              <a:t>刚出厂的磁盘是空白盘</a:t>
            </a:r>
            <a:endParaRPr lang="en-US" altLang="zh-CN" sz="2400" dirty="0" smtClean="0"/>
          </a:p>
          <a:p>
            <a:r>
              <a:rPr lang="zh-CN" altLang="en-US" sz="2400" dirty="0" smtClean="0"/>
              <a:t>使用前，</a:t>
            </a:r>
            <a:r>
              <a:rPr lang="en-US" altLang="zh-CN" sz="2400" dirty="0" smtClean="0"/>
              <a:t>I/O</a:t>
            </a:r>
            <a:r>
              <a:rPr lang="zh-CN" altLang="en-US" sz="2400" dirty="0" smtClean="0"/>
              <a:t>控制器要对每个盘片进行一次低级格式化（</a:t>
            </a:r>
            <a:r>
              <a:rPr lang="en-US" altLang="zh-CN" sz="2400" b="1" dirty="0" smtClean="0"/>
              <a:t>low-level format</a:t>
            </a:r>
            <a:r>
              <a:rPr lang="zh-CN" altLang="en-US" sz="2400" dirty="0" smtClean="0"/>
              <a:t>，物理格式化</a:t>
            </a:r>
            <a:r>
              <a:rPr lang="en-US" altLang="zh-CN" sz="2400" dirty="0"/>
              <a:t>)</a:t>
            </a:r>
            <a:r>
              <a:rPr lang="en-US" altLang="zh-CN" sz="2400" dirty="0" smtClean="0"/>
              <a:t>:</a:t>
            </a:r>
          </a:p>
          <a:p>
            <a:pPr lvl="1"/>
            <a:r>
              <a:rPr lang="zh-CN" altLang="en-US" sz="2000" dirty="0" smtClean="0"/>
              <a:t>一系统列同心的磁道</a:t>
            </a:r>
            <a:endParaRPr lang="en-US" altLang="zh-CN" sz="2000" dirty="0" smtClean="0"/>
          </a:p>
          <a:p>
            <a:pPr lvl="1"/>
            <a:r>
              <a:rPr lang="zh-CN" altLang="en-US" sz="2000" dirty="0" smtClean="0"/>
              <a:t>每个磁道包含若干数目的扇区，扇区间存在短的间隙</a:t>
            </a:r>
            <a:endParaRPr lang="en-US" altLang="zh-CN" sz="2000" dirty="0" smtClean="0"/>
          </a:p>
          <a:p>
            <a:r>
              <a:rPr lang="zh-CN" altLang="en-US" sz="2400" dirty="0" smtClean="0"/>
              <a:t>然后磁盘可能会被</a:t>
            </a:r>
            <a:r>
              <a:rPr lang="zh-CN" altLang="en-US" sz="2400" b="1" dirty="0" smtClean="0"/>
              <a:t>分区（</a:t>
            </a:r>
            <a:r>
              <a:rPr lang="en-US" altLang="zh-CN" sz="2400" b="1" dirty="0" smtClean="0"/>
              <a:t>partitioned</a:t>
            </a:r>
            <a:r>
              <a:rPr lang="zh-CN" altLang="en-US" sz="2400" b="1" dirty="0" smtClean="0"/>
              <a:t>）</a:t>
            </a:r>
            <a:endParaRPr lang="en-US" altLang="zh-CN" sz="2400" dirty="0" smtClean="0"/>
          </a:p>
          <a:p>
            <a:r>
              <a:rPr lang="zh-CN" altLang="en-US" sz="2400" dirty="0" smtClean="0"/>
              <a:t>最后</a:t>
            </a:r>
            <a:r>
              <a:rPr lang="en-US" altLang="zh-CN" sz="2400" dirty="0" smtClean="0"/>
              <a:t>,</a:t>
            </a:r>
            <a:r>
              <a:rPr lang="zh-CN" altLang="en-US" sz="2400" dirty="0" smtClean="0"/>
              <a:t>每个分区会进行一次高级格式化（</a:t>
            </a:r>
            <a:r>
              <a:rPr lang="en-US" altLang="zh-CN" sz="2400" dirty="0" smtClean="0"/>
              <a:t> </a:t>
            </a:r>
            <a:r>
              <a:rPr lang="en-US" altLang="zh-CN" sz="2400" b="1" dirty="0" smtClean="0"/>
              <a:t>high-level format</a:t>
            </a:r>
            <a:r>
              <a:rPr lang="zh-CN" altLang="en-US" sz="2400" b="1" dirty="0" smtClean="0"/>
              <a:t>）</a:t>
            </a:r>
            <a:r>
              <a:rPr lang="en-US" altLang="zh-CN" sz="2400" dirty="0" smtClean="0"/>
              <a:t>:</a:t>
            </a:r>
          </a:p>
          <a:p>
            <a:pPr lvl="1"/>
            <a:r>
              <a:rPr lang="zh-CN" altLang="en-US" sz="2000" dirty="0" smtClean="0"/>
              <a:t>引导块</a:t>
            </a:r>
            <a:r>
              <a:rPr lang="en-US" altLang="zh-CN" sz="2000" dirty="0" smtClean="0"/>
              <a:t>, </a:t>
            </a:r>
            <a:r>
              <a:rPr lang="zh-CN" altLang="en-US" sz="2000" dirty="0" smtClean="0"/>
              <a:t>空闲列表</a:t>
            </a:r>
            <a:r>
              <a:rPr lang="en-US" altLang="zh-CN" sz="2000" dirty="0" smtClean="0"/>
              <a:t>, </a:t>
            </a:r>
            <a:r>
              <a:rPr lang="zh-CN" altLang="en-US" sz="2000" dirty="0" smtClean="0"/>
              <a:t>根目录和一个空文件系统</a:t>
            </a:r>
            <a:endParaRPr lang="en-US" altLang="zh-CN" sz="2000" dirty="0" smtClean="0"/>
          </a:p>
        </p:txBody>
      </p:sp>
      <p:sp>
        <p:nvSpPr>
          <p:cNvPr id="4" name="页脚占位符 3"/>
          <p:cNvSpPr>
            <a:spLocks noGrp="1"/>
          </p:cNvSpPr>
          <p:nvPr>
            <p:ph type="ftr" sz="quarter" idx="10"/>
          </p:nvPr>
        </p:nvSpPr>
        <p:spPr>
          <a:xfrm>
            <a:off x="366713" y="6369275"/>
            <a:ext cx="7205662" cy="476250"/>
          </a:xfrm>
        </p:spPr>
        <p:txBody>
          <a:bodyPr/>
          <a:lstStyle/>
          <a:p>
            <a:pPr>
              <a:defRPr/>
            </a:pPr>
            <a:r>
              <a:rPr lang="zh-CN" altLang="en-US" dirty="0" smtClean="0"/>
              <a:t>USTC</a:t>
            </a:r>
            <a:r>
              <a:rPr lang="en-US" altLang="zh-CN" dirty="0" smtClean="0"/>
              <a:t>-</a:t>
            </a:r>
            <a:r>
              <a:rPr lang="zh-CN" altLang="en-US" dirty="0" smtClean="0"/>
              <a:t>21000201-OPERATING SYSTEMS; </a:t>
            </a:r>
            <a:r>
              <a:rPr lang="de-DE" altLang="zh-CN" dirty="0" smtClean="0"/>
              <a:t>FALL 2016; INSTRUCTOR: LINGBO WEI</a:t>
            </a:r>
            <a:endParaRPr lang="en-US" altLang="zh-CN" dirty="0"/>
          </a:p>
        </p:txBody>
      </p:sp>
      <p:sp>
        <p:nvSpPr>
          <p:cNvPr id="5" name="灯片编号占位符 4"/>
          <p:cNvSpPr>
            <a:spLocks noGrp="1"/>
          </p:cNvSpPr>
          <p:nvPr>
            <p:ph type="sldNum" sz="quarter" idx="11"/>
          </p:nvPr>
        </p:nvSpPr>
        <p:spPr>
          <a:xfrm>
            <a:off x="7764463" y="6353400"/>
            <a:ext cx="922337" cy="476250"/>
          </a:xfrm>
        </p:spPr>
        <p:txBody>
          <a:bodyPr/>
          <a:lstStyle/>
          <a:p>
            <a:pPr>
              <a:defRPr/>
            </a:pPr>
            <a:fld id="{2A5F4D79-7E66-4EF1-850E-A256F3AB9092}" type="slidenum">
              <a:rPr lang="zh-CN" altLang="en-US" smtClean="0"/>
              <a:pPr>
                <a:defRPr/>
              </a:pPr>
              <a:t>65</a:t>
            </a:fld>
            <a:endParaRPr lang="en-US" altLang="zh-CN"/>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7219" name="Picture 3"/>
          <p:cNvPicPr>
            <a:picLocks noChangeAspect="1" noChangeArrowheads="1"/>
          </p:cNvPicPr>
          <p:nvPr/>
        </p:nvPicPr>
        <p:blipFill>
          <a:blip r:embed="rId2" cstate="print"/>
          <a:srcRect/>
          <a:stretch>
            <a:fillRect/>
          </a:stretch>
        </p:blipFill>
        <p:spPr bwMode="auto">
          <a:xfrm>
            <a:off x="957723" y="2380344"/>
            <a:ext cx="4264548" cy="4492170"/>
          </a:xfrm>
          <a:prstGeom prst="rect">
            <a:avLst/>
          </a:prstGeom>
          <a:noFill/>
          <a:ln w="9525">
            <a:noFill/>
            <a:miter lim="800000"/>
            <a:headEnd/>
            <a:tailEnd/>
          </a:ln>
          <a:effectLst/>
        </p:spPr>
      </p:pic>
      <p:sp>
        <p:nvSpPr>
          <p:cNvPr id="2" name="标题 1"/>
          <p:cNvSpPr>
            <a:spLocks noGrp="1"/>
          </p:cNvSpPr>
          <p:nvPr>
            <p:ph type="title"/>
          </p:nvPr>
        </p:nvSpPr>
        <p:spPr/>
        <p:txBody>
          <a:bodyPr/>
          <a:lstStyle/>
          <a:p>
            <a:r>
              <a:rPr lang="zh-CN" altLang="en-US" dirty="0" smtClean="0"/>
              <a:t>磁盘格式化</a:t>
            </a:r>
            <a:endParaRPr lang="zh-CN" altLang="en-US" dirty="0"/>
          </a:p>
        </p:txBody>
      </p:sp>
      <p:sp>
        <p:nvSpPr>
          <p:cNvPr id="3" name="内容占位符 2"/>
          <p:cNvSpPr>
            <a:spLocks noGrp="1"/>
          </p:cNvSpPr>
          <p:nvPr>
            <p:ph idx="1"/>
          </p:nvPr>
        </p:nvSpPr>
        <p:spPr>
          <a:xfrm>
            <a:off x="457200" y="1123277"/>
            <a:ext cx="8229600" cy="1663466"/>
          </a:xfrm>
        </p:spPr>
        <p:txBody>
          <a:bodyPr/>
          <a:lstStyle/>
          <a:p>
            <a:r>
              <a:rPr lang="en-US" altLang="zh-CN" sz="2400" dirty="0" smtClean="0"/>
              <a:t>A disk is addressed as a 1-D array of logical blocks</a:t>
            </a:r>
          </a:p>
          <a:p>
            <a:pPr lvl="1"/>
            <a:r>
              <a:rPr lang="en-US" altLang="zh-CN" sz="2000" dirty="0" smtClean="0"/>
              <a:t>translation between logical block # and track # + sector #</a:t>
            </a:r>
          </a:p>
          <a:p>
            <a:r>
              <a:rPr lang="en-US" altLang="zh-CN" sz="2400" dirty="0" smtClean="0"/>
              <a:t>Vertically aligned tracks on multiple platters are called “cylinders”</a:t>
            </a:r>
            <a:endParaRPr lang="zh-CN" altLang="en-US" sz="2400" dirty="0"/>
          </a:p>
        </p:txBody>
      </p:sp>
      <p:pic>
        <p:nvPicPr>
          <p:cNvPr id="137218" name="Picture 2"/>
          <p:cNvPicPr>
            <a:picLocks noChangeAspect="1" noChangeArrowheads="1"/>
          </p:cNvPicPr>
          <p:nvPr/>
        </p:nvPicPr>
        <p:blipFill>
          <a:blip r:embed="rId3" cstate="print"/>
          <a:srcRect/>
          <a:stretch>
            <a:fillRect/>
          </a:stretch>
        </p:blipFill>
        <p:spPr bwMode="auto">
          <a:xfrm>
            <a:off x="5515429" y="2470516"/>
            <a:ext cx="3120575" cy="3937550"/>
          </a:xfrm>
          <a:prstGeom prst="rect">
            <a:avLst/>
          </a:prstGeom>
          <a:noFill/>
          <a:ln w="9525">
            <a:noFill/>
            <a:miter lim="800000"/>
            <a:headEnd/>
            <a:tailEnd/>
          </a:ln>
          <a:effectLst/>
        </p:spPr>
      </p:pic>
      <p:sp>
        <p:nvSpPr>
          <p:cNvPr id="11" name="TextBox 10"/>
          <p:cNvSpPr txBox="1"/>
          <p:nvPr/>
        </p:nvSpPr>
        <p:spPr>
          <a:xfrm>
            <a:off x="4484847" y="3400637"/>
            <a:ext cx="747504" cy="307777"/>
          </a:xfrm>
          <a:prstGeom prst="rect">
            <a:avLst/>
          </a:prstGeom>
          <a:noFill/>
        </p:spPr>
        <p:txBody>
          <a:bodyPr wrap="square" rtlCol="0">
            <a:spAutoFit/>
          </a:bodyPr>
          <a:lstStyle/>
          <a:p>
            <a:pPr algn="ctr"/>
            <a:r>
              <a:rPr lang="zh-CN" altLang="en-US" sz="1400" b="1" dirty="0" smtClean="0"/>
              <a:t>磁道</a:t>
            </a:r>
            <a:endParaRPr lang="zh-CN" altLang="en-US" sz="1400" b="1" dirty="0"/>
          </a:p>
        </p:txBody>
      </p:sp>
      <p:sp>
        <p:nvSpPr>
          <p:cNvPr id="12" name="TextBox 11"/>
          <p:cNvSpPr txBox="1"/>
          <p:nvPr/>
        </p:nvSpPr>
        <p:spPr>
          <a:xfrm>
            <a:off x="7990048" y="3146639"/>
            <a:ext cx="747504" cy="307777"/>
          </a:xfrm>
          <a:prstGeom prst="rect">
            <a:avLst/>
          </a:prstGeom>
          <a:noFill/>
        </p:spPr>
        <p:txBody>
          <a:bodyPr wrap="square" rtlCol="0">
            <a:spAutoFit/>
          </a:bodyPr>
          <a:lstStyle/>
          <a:p>
            <a:pPr algn="ctr"/>
            <a:r>
              <a:rPr lang="zh-CN" altLang="en-US" sz="1400" b="1" dirty="0" smtClean="0"/>
              <a:t>柱面</a:t>
            </a:r>
            <a:endParaRPr lang="zh-CN" altLang="en-US" sz="1400" b="1" dirty="0"/>
          </a:p>
        </p:txBody>
      </p:sp>
      <p:sp>
        <p:nvSpPr>
          <p:cNvPr id="7" name="矩形 6"/>
          <p:cNvSpPr/>
          <p:nvPr/>
        </p:nvSpPr>
        <p:spPr>
          <a:xfrm>
            <a:off x="1190148" y="6481016"/>
            <a:ext cx="1954381" cy="369332"/>
          </a:xfrm>
          <a:prstGeom prst="rect">
            <a:avLst/>
          </a:prstGeom>
        </p:spPr>
        <p:txBody>
          <a:bodyPr wrap="none">
            <a:spAutoFit/>
          </a:bodyPr>
          <a:lstStyle/>
          <a:p>
            <a:r>
              <a:rPr lang="en-US" altLang="zh-CN" b="1" dirty="0" smtClean="0">
                <a:solidFill>
                  <a:srgbClr val="0000FF"/>
                </a:solidFill>
              </a:rPr>
              <a:t>Disk data layout</a:t>
            </a:r>
            <a:endParaRPr lang="zh-CN" altLang="en-US" b="1" dirty="0">
              <a:solidFill>
                <a:srgbClr val="0000FF"/>
              </a:solidFill>
            </a:endParaRPr>
          </a:p>
        </p:txBody>
      </p:sp>
      <p:sp>
        <p:nvSpPr>
          <p:cNvPr id="10" name="TextBox 9"/>
          <p:cNvSpPr txBox="1"/>
          <p:nvPr/>
        </p:nvSpPr>
        <p:spPr>
          <a:xfrm>
            <a:off x="4506616" y="4206180"/>
            <a:ext cx="747504" cy="307777"/>
          </a:xfrm>
          <a:prstGeom prst="rect">
            <a:avLst/>
          </a:prstGeom>
          <a:noFill/>
        </p:spPr>
        <p:txBody>
          <a:bodyPr wrap="square" rtlCol="0">
            <a:spAutoFit/>
          </a:bodyPr>
          <a:lstStyle/>
          <a:p>
            <a:pPr algn="ctr"/>
            <a:r>
              <a:rPr lang="zh-CN" altLang="en-US" sz="1400" b="1" dirty="0" smtClean="0"/>
              <a:t>扇区</a:t>
            </a:r>
            <a:endParaRPr lang="zh-CN" altLang="en-US" sz="1400" b="1" dirty="0"/>
          </a:p>
        </p:txBody>
      </p:sp>
      <p:sp>
        <p:nvSpPr>
          <p:cNvPr id="5" name="灯片编号占位符 4"/>
          <p:cNvSpPr>
            <a:spLocks noGrp="1"/>
          </p:cNvSpPr>
          <p:nvPr>
            <p:ph type="sldNum" sz="quarter" idx="11"/>
          </p:nvPr>
        </p:nvSpPr>
        <p:spPr>
          <a:xfrm>
            <a:off x="8185369" y="6484026"/>
            <a:ext cx="922337" cy="476250"/>
          </a:xfrm>
        </p:spPr>
        <p:txBody>
          <a:bodyPr/>
          <a:lstStyle/>
          <a:p>
            <a:pPr>
              <a:defRPr/>
            </a:pPr>
            <a:fld id="{2A5F4D79-7E66-4EF1-850E-A256F3AB9092}" type="slidenum">
              <a:rPr lang="zh-CN" altLang="en-US" smtClean="0"/>
              <a:pPr>
                <a:defRPr/>
              </a:pPr>
              <a:t>66</a:t>
            </a:fld>
            <a:endParaRPr lang="en-US" altLang="zh-CN" dirty="0"/>
          </a:p>
        </p:txBody>
      </p:sp>
      <p:sp>
        <p:nvSpPr>
          <p:cNvPr id="13" name="矩形 12"/>
          <p:cNvSpPr/>
          <p:nvPr/>
        </p:nvSpPr>
        <p:spPr>
          <a:xfrm>
            <a:off x="5176708" y="6092874"/>
            <a:ext cx="3875852" cy="646331"/>
          </a:xfrm>
          <a:prstGeom prst="rect">
            <a:avLst/>
          </a:prstGeom>
          <a:noFill/>
        </p:spPr>
        <p:txBody>
          <a:bodyPr wrap="square">
            <a:spAutoFit/>
          </a:bodyPr>
          <a:lstStyle/>
          <a:p>
            <a:pPr algn="ctr"/>
            <a:endParaRPr lang="en-US" altLang="zh-CN" b="1" dirty="0" smtClean="0">
              <a:solidFill>
                <a:srgbClr val="0000FF"/>
              </a:solidFill>
            </a:endParaRPr>
          </a:p>
          <a:p>
            <a:pPr algn="ctr"/>
            <a:r>
              <a:rPr lang="en-US" altLang="zh-CN" b="1" dirty="0" smtClean="0">
                <a:solidFill>
                  <a:srgbClr val="0000FF"/>
                </a:solidFill>
              </a:rPr>
              <a:t>Tracks and cylinders</a:t>
            </a:r>
            <a:endParaRPr lang="zh-CN" altLang="en-US" b="1" dirty="0">
              <a:solidFill>
                <a:srgbClr val="0000FF"/>
              </a:solidFill>
            </a:endParaRPr>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无标题.png"/>
          <p:cNvPicPr>
            <a:picLocks noChangeAspect="1"/>
          </p:cNvPicPr>
          <p:nvPr/>
        </p:nvPicPr>
        <p:blipFill>
          <a:blip r:embed="rId2" cstate="print"/>
          <a:stretch>
            <a:fillRect/>
          </a:stretch>
        </p:blipFill>
        <p:spPr>
          <a:xfrm>
            <a:off x="290280" y="3164113"/>
            <a:ext cx="8608020" cy="3381955"/>
          </a:xfrm>
          <a:prstGeom prst="rect">
            <a:avLst/>
          </a:prstGeom>
        </p:spPr>
      </p:pic>
      <p:sp>
        <p:nvSpPr>
          <p:cNvPr id="2" name="标题 1"/>
          <p:cNvSpPr>
            <a:spLocks noGrp="1"/>
          </p:cNvSpPr>
          <p:nvPr>
            <p:ph type="title"/>
          </p:nvPr>
        </p:nvSpPr>
        <p:spPr/>
        <p:txBody>
          <a:bodyPr/>
          <a:lstStyle/>
          <a:p>
            <a:r>
              <a:rPr lang="zh-CN" altLang="en-US" dirty="0" smtClean="0"/>
              <a:t>磁盘格式化</a:t>
            </a:r>
            <a:endParaRPr lang="zh-CN" altLang="en-US" dirty="0"/>
          </a:p>
        </p:txBody>
      </p:sp>
      <p:sp>
        <p:nvSpPr>
          <p:cNvPr id="3" name="内容占位符 2"/>
          <p:cNvSpPr>
            <a:spLocks noGrp="1"/>
          </p:cNvSpPr>
          <p:nvPr>
            <p:ph idx="1"/>
          </p:nvPr>
        </p:nvSpPr>
        <p:spPr>
          <a:xfrm>
            <a:off x="457200" y="1152305"/>
            <a:ext cx="8229600" cy="1910216"/>
          </a:xfrm>
        </p:spPr>
        <p:txBody>
          <a:bodyPr/>
          <a:lstStyle/>
          <a:p>
            <a:r>
              <a:rPr lang="zh-CN" altLang="en-US" sz="2400" dirty="0" smtClean="0"/>
              <a:t>磁道被分成固定长度的扇区</a:t>
            </a:r>
            <a:endParaRPr lang="en-US" altLang="zh-CN" sz="2400" dirty="0" smtClean="0"/>
          </a:p>
          <a:p>
            <a:r>
              <a:rPr lang="zh-CN" altLang="en-US" sz="2400" dirty="0" smtClean="0"/>
              <a:t>每一个扇区中包含：</a:t>
            </a:r>
            <a:endParaRPr lang="en-US" altLang="zh-CN" sz="2400" dirty="0" smtClean="0"/>
          </a:p>
          <a:p>
            <a:pPr lvl="1"/>
            <a:r>
              <a:rPr lang="en-US" altLang="zh-CN" sz="2000" dirty="0" smtClean="0"/>
              <a:t>512 bytes </a:t>
            </a:r>
            <a:r>
              <a:rPr lang="zh-CN" altLang="en-US" sz="2000" dirty="0" smtClean="0"/>
              <a:t>数据    </a:t>
            </a:r>
            <a:r>
              <a:rPr lang="en-US" altLang="zh-CN" sz="2000" dirty="0" smtClean="0"/>
              <a:t>                                                                   </a:t>
            </a:r>
            <a:r>
              <a:rPr lang="zh-CN" altLang="en-US" sz="2000" dirty="0" smtClean="0"/>
              <a:t>数据</a:t>
            </a:r>
            <a:endParaRPr lang="en-US" altLang="zh-CN" sz="2000" dirty="0" smtClean="0"/>
          </a:p>
          <a:p>
            <a:pPr lvl="1"/>
            <a:r>
              <a:rPr lang="zh-CN" altLang="en-US" sz="2000" dirty="0" smtClean="0"/>
              <a:t>以前导码开始</a:t>
            </a:r>
            <a:r>
              <a:rPr lang="en-US" altLang="zh-CN" sz="2000" dirty="0" smtClean="0"/>
              <a:t>(for head synchronization)                        </a:t>
            </a:r>
            <a:r>
              <a:rPr lang="zh-CN" altLang="en-US" sz="2000" dirty="0" smtClean="0"/>
              <a:t>同步和位置</a:t>
            </a:r>
            <a:endParaRPr lang="en-US" altLang="zh-CN" sz="2000" dirty="0" smtClean="0"/>
          </a:p>
          <a:p>
            <a:pPr lvl="1"/>
            <a:r>
              <a:rPr lang="zh-CN" altLang="en-US" sz="2000" dirty="0" smtClean="0"/>
              <a:t>最后是一个纠错码</a:t>
            </a:r>
            <a:r>
              <a:rPr lang="en-US" altLang="zh-CN" sz="2000" dirty="0" smtClean="0"/>
              <a:t> (ECC)                                                    </a:t>
            </a:r>
            <a:r>
              <a:rPr lang="zh-CN" altLang="en-US" sz="2000" dirty="0" smtClean="0"/>
              <a:t>纠错</a:t>
            </a:r>
            <a:endParaRPr lang="zh-CN" altLang="en-US" sz="2000" dirty="0"/>
          </a:p>
        </p:txBody>
      </p:sp>
      <p:sp>
        <p:nvSpPr>
          <p:cNvPr id="8" name="矩形 7"/>
          <p:cNvSpPr/>
          <p:nvPr/>
        </p:nvSpPr>
        <p:spPr>
          <a:xfrm>
            <a:off x="1502241" y="6226403"/>
            <a:ext cx="6146800" cy="369332"/>
          </a:xfrm>
          <a:prstGeom prst="rect">
            <a:avLst/>
          </a:prstGeom>
        </p:spPr>
        <p:txBody>
          <a:bodyPr wrap="square">
            <a:spAutoFit/>
          </a:bodyPr>
          <a:lstStyle/>
          <a:p>
            <a:pPr algn="ctr"/>
            <a:r>
              <a:rPr lang="en-US" altLang="zh-CN" b="1" dirty="0" smtClean="0">
                <a:solidFill>
                  <a:srgbClr val="0000FF"/>
                </a:solidFill>
              </a:rPr>
              <a:t>A portion of a disk track. Two sectors are illustrated.</a:t>
            </a:r>
            <a:endParaRPr lang="zh-CN" altLang="en-US" b="1" dirty="0">
              <a:solidFill>
                <a:srgbClr val="0000FF"/>
              </a:solidFill>
            </a:endParaRPr>
          </a:p>
        </p:txBody>
      </p:sp>
      <p:sp>
        <p:nvSpPr>
          <p:cNvPr id="6" name="灯片编号占位符 4"/>
          <p:cNvSpPr>
            <a:spLocks noGrp="1"/>
          </p:cNvSpPr>
          <p:nvPr>
            <p:ph type="sldNum" sz="quarter" idx="11"/>
          </p:nvPr>
        </p:nvSpPr>
        <p:spPr>
          <a:xfrm>
            <a:off x="8185369" y="6484026"/>
            <a:ext cx="922337" cy="476250"/>
          </a:xfrm>
        </p:spPr>
        <p:txBody>
          <a:bodyPr/>
          <a:lstStyle/>
          <a:p>
            <a:pPr>
              <a:defRPr/>
            </a:pPr>
            <a:fld id="{2A5F4D79-7E66-4EF1-850E-A256F3AB9092}" type="slidenum">
              <a:rPr lang="zh-CN" altLang="en-US" smtClean="0"/>
              <a:pPr>
                <a:defRPr/>
              </a:pPr>
              <a:t>67</a:t>
            </a:fld>
            <a:endParaRPr lang="en-US" altLang="zh-CN" dirty="0"/>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4"/>
          <p:cNvPicPr>
            <a:picLocks noChangeAspect="1" noChangeArrowheads="1"/>
          </p:cNvPicPr>
          <p:nvPr/>
        </p:nvPicPr>
        <p:blipFill>
          <a:blip r:embed="rId2" cstate="print"/>
          <a:srcRect/>
          <a:stretch>
            <a:fillRect/>
          </a:stretch>
        </p:blipFill>
        <p:spPr bwMode="auto">
          <a:xfrm>
            <a:off x="636902" y="3089195"/>
            <a:ext cx="3846176" cy="3725263"/>
          </a:xfrm>
          <a:prstGeom prst="rect">
            <a:avLst/>
          </a:prstGeom>
          <a:noFill/>
          <a:ln w="9525">
            <a:noFill/>
            <a:miter lim="800000"/>
            <a:headEnd/>
            <a:tailEnd/>
          </a:ln>
          <a:effectLst/>
        </p:spPr>
      </p:pic>
      <p:sp>
        <p:nvSpPr>
          <p:cNvPr id="2" name="标题 1"/>
          <p:cNvSpPr>
            <a:spLocks noGrp="1"/>
          </p:cNvSpPr>
          <p:nvPr>
            <p:ph type="title"/>
          </p:nvPr>
        </p:nvSpPr>
        <p:spPr/>
        <p:txBody>
          <a:bodyPr/>
          <a:lstStyle/>
          <a:p>
            <a:r>
              <a:rPr lang="en-US" altLang="zh-CN" dirty="0" smtClean="0"/>
              <a:t>Disk Layout Methods</a:t>
            </a:r>
            <a:endParaRPr lang="zh-CN" altLang="en-US" dirty="0"/>
          </a:p>
        </p:txBody>
      </p:sp>
      <p:sp>
        <p:nvSpPr>
          <p:cNvPr id="3" name="内容占位符 2"/>
          <p:cNvSpPr>
            <a:spLocks noGrp="1"/>
          </p:cNvSpPr>
          <p:nvPr>
            <p:ph idx="1"/>
          </p:nvPr>
        </p:nvSpPr>
        <p:spPr>
          <a:xfrm>
            <a:off x="457200" y="1108763"/>
            <a:ext cx="8229600" cy="4641850"/>
          </a:xfrm>
        </p:spPr>
        <p:txBody>
          <a:bodyPr/>
          <a:lstStyle/>
          <a:p>
            <a:r>
              <a:rPr lang="en-US" altLang="zh-CN" sz="2200" dirty="0" smtClean="0"/>
              <a:t>Constant angular velocity: </a:t>
            </a:r>
            <a:r>
              <a:rPr lang="zh-CN" altLang="en-US" sz="2200" dirty="0" smtClean="0"/>
              <a:t>恒定角速度</a:t>
            </a:r>
            <a:endParaRPr lang="en-US" altLang="zh-CN" sz="2200" dirty="0" smtClean="0"/>
          </a:p>
          <a:p>
            <a:pPr lvl="1"/>
            <a:r>
              <a:rPr lang="en-US" altLang="zh-CN" sz="1800" dirty="0" smtClean="0"/>
              <a:t>pie-shaped sectors, same number per track → simple but wasted space on the long outer tracks</a:t>
            </a:r>
          </a:p>
          <a:p>
            <a:r>
              <a:rPr lang="en-US" altLang="zh-CN" sz="2200" dirty="0" smtClean="0"/>
              <a:t>Multiple zone recording: </a:t>
            </a:r>
            <a:r>
              <a:rPr lang="zh-CN" altLang="en-US" sz="2200" dirty="0" smtClean="0"/>
              <a:t>多区记录（恒定线速度）</a:t>
            </a:r>
            <a:endParaRPr lang="en-US" altLang="zh-CN" sz="2200" dirty="0" smtClean="0"/>
          </a:p>
          <a:p>
            <a:pPr lvl="1"/>
            <a:r>
              <a:rPr lang="en-US" altLang="zh-CN" sz="1800" dirty="0" smtClean="0"/>
              <a:t>fixed-length sectors, variable number per track → greater data density but more complicated access</a:t>
            </a:r>
            <a:endParaRPr lang="zh-CN" altLang="en-US" sz="1800" dirty="0"/>
          </a:p>
        </p:txBody>
      </p:sp>
      <p:pic>
        <p:nvPicPr>
          <p:cNvPr id="8" name="Picture 5"/>
          <p:cNvPicPr>
            <a:picLocks noChangeAspect="1" noChangeArrowheads="1"/>
          </p:cNvPicPr>
          <p:nvPr/>
        </p:nvPicPr>
        <p:blipFill>
          <a:blip r:embed="rId3" cstate="print"/>
          <a:srcRect/>
          <a:stretch>
            <a:fillRect/>
          </a:stretch>
        </p:blipFill>
        <p:spPr bwMode="auto">
          <a:xfrm>
            <a:off x="4652620" y="3120569"/>
            <a:ext cx="3735015" cy="3689256"/>
          </a:xfrm>
          <a:prstGeom prst="rect">
            <a:avLst/>
          </a:prstGeom>
          <a:noFill/>
          <a:ln w="9525">
            <a:noFill/>
            <a:miter lim="800000"/>
            <a:headEnd/>
            <a:tailEnd/>
          </a:ln>
          <a:effectLst/>
        </p:spPr>
      </p:pic>
      <p:sp>
        <p:nvSpPr>
          <p:cNvPr id="6" name="灯片编号占位符 4"/>
          <p:cNvSpPr>
            <a:spLocks noGrp="1"/>
          </p:cNvSpPr>
          <p:nvPr>
            <p:ph type="sldNum" sz="quarter" idx="11"/>
          </p:nvPr>
        </p:nvSpPr>
        <p:spPr>
          <a:xfrm>
            <a:off x="8185369" y="6484026"/>
            <a:ext cx="922337" cy="476250"/>
          </a:xfrm>
        </p:spPr>
        <p:txBody>
          <a:bodyPr/>
          <a:lstStyle/>
          <a:p>
            <a:pPr>
              <a:defRPr/>
            </a:pPr>
            <a:fld id="{2A5F4D79-7E66-4EF1-850E-A256F3AB9092}" type="slidenum">
              <a:rPr lang="zh-CN" altLang="en-US" smtClean="0"/>
              <a:pPr>
                <a:defRPr/>
              </a:pPr>
              <a:t>68</a:t>
            </a:fld>
            <a:endParaRPr lang="en-US" altLang="zh-CN" dirty="0"/>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8244" name="Picture 4"/>
          <p:cNvPicPr>
            <a:picLocks noChangeAspect="1" noChangeArrowheads="1"/>
          </p:cNvPicPr>
          <p:nvPr/>
        </p:nvPicPr>
        <p:blipFill>
          <a:blip r:embed="rId2" cstate="print"/>
          <a:srcRect/>
          <a:stretch>
            <a:fillRect/>
          </a:stretch>
        </p:blipFill>
        <p:spPr bwMode="auto">
          <a:xfrm>
            <a:off x="812805" y="4349238"/>
            <a:ext cx="7982859" cy="1581450"/>
          </a:xfrm>
          <a:prstGeom prst="rect">
            <a:avLst/>
          </a:prstGeom>
          <a:noFill/>
          <a:ln w="9525">
            <a:noFill/>
            <a:miter lim="800000"/>
            <a:headEnd/>
            <a:tailEnd/>
          </a:ln>
          <a:effectLst/>
        </p:spPr>
      </p:pic>
      <p:sp>
        <p:nvSpPr>
          <p:cNvPr id="2" name="标题 1"/>
          <p:cNvSpPr>
            <a:spLocks noGrp="1"/>
          </p:cNvSpPr>
          <p:nvPr>
            <p:ph type="title"/>
          </p:nvPr>
        </p:nvSpPr>
        <p:spPr/>
        <p:txBody>
          <a:bodyPr/>
          <a:lstStyle/>
          <a:p>
            <a:r>
              <a:rPr lang="en-US" altLang="zh-CN" dirty="0" smtClean="0"/>
              <a:t>Disk Performance Parameters</a:t>
            </a:r>
            <a:endParaRPr lang="zh-CN" altLang="en-US" dirty="0"/>
          </a:p>
        </p:txBody>
      </p:sp>
      <p:sp>
        <p:nvSpPr>
          <p:cNvPr id="3" name="内容占位符 2"/>
          <p:cNvSpPr>
            <a:spLocks noGrp="1"/>
          </p:cNvSpPr>
          <p:nvPr>
            <p:ph idx="1"/>
          </p:nvPr>
        </p:nvSpPr>
        <p:spPr>
          <a:xfrm>
            <a:off x="457201" y="1181333"/>
            <a:ext cx="5566228" cy="2693981"/>
          </a:xfrm>
        </p:spPr>
        <p:txBody>
          <a:bodyPr/>
          <a:lstStyle/>
          <a:p>
            <a:r>
              <a:rPr lang="zh-CN" altLang="en-US" sz="2000" dirty="0" smtClean="0"/>
              <a:t>寻道时间</a:t>
            </a:r>
            <a:r>
              <a:rPr lang="en-US" altLang="zh-CN" sz="2000" dirty="0" smtClean="0"/>
              <a:t>seek time: </a:t>
            </a:r>
            <a:r>
              <a:rPr lang="zh-CN" altLang="en-US" sz="2000" dirty="0" smtClean="0"/>
              <a:t>将磁头臂移到磁道所需要的时间</a:t>
            </a:r>
            <a:endParaRPr lang="en-US" altLang="zh-CN" sz="2000" dirty="0" smtClean="0"/>
          </a:p>
          <a:p>
            <a:r>
              <a:rPr lang="zh-CN" altLang="en-US" sz="2000" dirty="0" smtClean="0"/>
              <a:t>旋转延迟</a:t>
            </a:r>
            <a:r>
              <a:rPr lang="en-US" altLang="zh-CN" sz="2000" dirty="0" smtClean="0"/>
              <a:t>rotational delay:</a:t>
            </a:r>
            <a:r>
              <a:rPr lang="zh-CN" altLang="en-US" sz="2000" dirty="0" smtClean="0"/>
              <a:t>磁头到达扇区开始位置的时间</a:t>
            </a:r>
            <a:endParaRPr lang="en-US" altLang="zh-CN" sz="2000" dirty="0" smtClean="0"/>
          </a:p>
          <a:p>
            <a:r>
              <a:rPr lang="zh-CN" altLang="en-US" sz="2000" dirty="0" smtClean="0"/>
              <a:t>存取时间</a:t>
            </a:r>
            <a:r>
              <a:rPr lang="en-US" altLang="zh-CN" sz="2000" dirty="0" smtClean="0"/>
              <a:t>access time = seek time + rotational delay</a:t>
            </a:r>
          </a:p>
          <a:p>
            <a:r>
              <a:rPr lang="zh-CN" altLang="en-US" sz="2000" dirty="0" smtClean="0"/>
              <a:t>数据传输时间</a:t>
            </a:r>
            <a:r>
              <a:rPr lang="en-US" altLang="zh-CN" sz="2000" dirty="0" smtClean="0"/>
              <a:t>transfer time: time required for sector data transfer</a:t>
            </a:r>
            <a:endParaRPr lang="zh-CN" altLang="en-US" sz="2000" dirty="0"/>
          </a:p>
        </p:txBody>
      </p:sp>
      <p:sp>
        <p:nvSpPr>
          <p:cNvPr id="4" name="页脚占位符 3"/>
          <p:cNvSpPr>
            <a:spLocks noGrp="1"/>
          </p:cNvSpPr>
          <p:nvPr>
            <p:ph type="ftr" sz="quarter" idx="10"/>
          </p:nvPr>
        </p:nvSpPr>
        <p:spPr>
          <a:xfrm>
            <a:off x="366713" y="6475955"/>
            <a:ext cx="7205662" cy="476250"/>
          </a:xfrm>
        </p:spPr>
        <p:txBody>
          <a:bodyPr/>
          <a:lstStyle/>
          <a:p>
            <a:pPr>
              <a:defRPr/>
            </a:pPr>
            <a:r>
              <a:rPr lang="zh-CN" altLang="en-US" dirty="0" smtClean="0"/>
              <a:t>USTC</a:t>
            </a:r>
            <a:r>
              <a:rPr lang="en-US" altLang="zh-CN" dirty="0" smtClean="0"/>
              <a:t>-</a:t>
            </a:r>
            <a:r>
              <a:rPr lang="zh-CN" altLang="en-US" dirty="0" smtClean="0"/>
              <a:t>21000201-OPERATING SYSTEMS; </a:t>
            </a:r>
            <a:r>
              <a:rPr lang="de-DE" altLang="zh-CN" dirty="0" smtClean="0"/>
              <a:t>FALL 2016; INSTRUCTOR: LINGBO WEI</a:t>
            </a:r>
            <a:endParaRPr lang="en-US" altLang="zh-CN" dirty="0"/>
          </a:p>
        </p:txBody>
      </p:sp>
      <p:sp>
        <p:nvSpPr>
          <p:cNvPr id="5" name="灯片编号占位符 4"/>
          <p:cNvSpPr>
            <a:spLocks noGrp="1"/>
          </p:cNvSpPr>
          <p:nvPr>
            <p:ph type="sldNum" sz="quarter" idx="11"/>
          </p:nvPr>
        </p:nvSpPr>
        <p:spPr>
          <a:xfrm>
            <a:off x="7764463" y="6460080"/>
            <a:ext cx="922337" cy="476250"/>
          </a:xfrm>
        </p:spPr>
        <p:txBody>
          <a:bodyPr/>
          <a:lstStyle/>
          <a:p>
            <a:pPr>
              <a:defRPr/>
            </a:pPr>
            <a:fld id="{2A5F4D79-7E66-4EF1-850E-A256F3AB9092}" type="slidenum">
              <a:rPr lang="zh-CN" altLang="en-US" smtClean="0"/>
              <a:pPr>
                <a:defRPr/>
              </a:pPr>
              <a:t>69</a:t>
            </a:fld>
            <a:endParaRPr lang="en-US" altLang="zh-CN"/>
          </a:p>
        </p:txBody>
      </p:sp>
      <p:pic>
        <p:nvPicPr>
          <p:cNvPr id="138243" name="Picture 3"/>
          <p:cNvPicPr>
            <a:picLocks noChangeAspect="1" noChangeArrowheads="1"/>
          </p:cNvPicPr>
          <p:nvPr/>
        </p:nvPicPr>
        <p:blipFill>
          <a:blip r:embed="rId3" cstate="print"/>
          <a:srcRect/>
          <a:stretch>
            <a:fillRect/>
          </a:stretch>
        </p:blipFill>
        <p:spPr bwMode="auto">
          <a:xfrm>
            <a:off x="1653247" y="3923416"/>
            <a:ext cx="5545825" cy="447434"/>
          </a:xfrm>
          <a:prstGeom prst="rect">
            <a:avLst/>
          </a:prstGeom>
          <a:noFill/>
          <a:ln w="9525">
            <a:solidFill>
              <a:srgbClr val="FF0000"/>
            </a:solidFill>
            <a:miter lim="800000"/>
            <a:headEnd/>
            <a:tailEnd/>
          </a:ln>
          <a:effectLst/>
        </p:spPr>
      </p:pic>
      <p:sp>
        <p:nvSpPr>
          <p:cNvPr id="10" name="矩形 9"/>
          <p:cNvSpPr/>
          <p:nvPr/>
        </p:nvSpPr>
        <p:spPr>
          <a:xfrm>
            <a:off x="3270100" y="5914964"/>
            <a:ext cx="3232616" cy="369332"/>
          </a:xfrm>
          <a:prstGeom prst="rect">
            <a:avLst/>
          </a:prstGeom>
        </p:spPr>
        <p:txBody>
          <a:bodyPr wrap="none">
            <a:spAutoFit/>
          </a:bodyPr>
          <a:lstStyle/>
          <a:p>
            <a:r>
              <a:rPr lang="en-US" altLang="zh-CN" b="1" dirty="0" smtClean="0"/>
              <a:t>Timing of a disk I/O transfer</a:t>
            </a:r>
            <a:endParaRPr lang="zh-CN" altLang="en-US" b="1" dirty="0"/>
          </a:p>
        </p:txBody>
      </p:sp>
      <p:sp>
        <p:nvSpPr>
          <p:cNvPr id="11" name="TextBox 10"/>
          <p:cNvSpPr txBox="1"/>
          <p:nvPr/>
        </p:nvSpPr>
        <p:spPr>
          <a:xfrm>
            <a:off x="798257" y="3831776"/>
            <a:ext cx="1001486" cy="646331"/>
          </a:xfrm>
          <a:prstGeom prst="rect">
            <a:avLst/>
          </a:prstGeom>
          <a:noFill/>
        </p:spPr>
        <p:txBody>
          <a:bodyPr wrap="square" rtlCol="0">
            <a:spAutoFit/>
          </a:bodyPr>
          <a:lstStyle/>
          <a:p>
            <a:r>
              <a:rPr lang="zh-CN" altLang="en-US" b="1" dirty="0" smtClean="0">
                <a:solidFill>
                  <a:srgbClr val="FF0000"/>
                </a:solidFill>
              </a:rPr>
              <a:t>数据访问时间</a:t>
            </a:r>
            <a:endParaRPr lang="zh-CN" altLang="en-US" b="1" dirty="0">
              <a:solidFill>
                <a:srgbClr val="FF0000"/>
              </a:solidFill>
            </a:endParaRPr>
          </a:p>
        </p:txBody>
      </p:sp>
      <p:grpSp>
        <p:nvGrpSpPr>
          <p:cNvPr id="14" name="组合 13"/>
          <p:cNvGrpSpPr/>
          <p:nvPr/>
        </p:nvGrpSpPr>
        <p:grpSpPr>
          <a:xfrm>
            <a:off x="5860149" y="1100149"/>
            <a:ext cx="3283851" cy="2685668"/>
            <a:chOff x="5860149" y="1100149"/>
            <a:chExt cx="3283851" cy="2685668"/>
          </a:xfrm>
        </p:grpSpPr>
        <p:pic>
          <p:nvPicPr>
            <p:cNvPr id="138242" name="Picture 2"/>
            <p:cNvPicPr>
              <a:picLocks noChangeAspect="1" noChangeArrowheads="1"/>
            </p:cNvPicPr>
            <p:nvPr/>
          </p:nvPicPr>
          <p:blipFill>
            <a:blip r:embed="rId4" cstate="print"/>
            <a:srcRect r="14088"/>
            <a:stretch>
              <a:fillRect/>
            </a:stretch>
          </p:blipFill>
          <p:spPr bwMode="auto">
            <a:xfrm>
              <a:off x="5860149" y="1100149"/>
              <a:ext cx="3283851" cy="2685668"/>
            </a:xfrm>
            <a:prstGeom prst="rect">
              <a:avLst/>
            </a:prstGeom>
            <a:noFill/>
            <a:ln w="9525">
              <a:noFill/>
              <a:miter lim="800000"/>
              <a:headEnd/>
              <a:tailEnd/>
            </a:ln>
            <a:effectLst/>
          </p:spPr>
        </p:pic>
        <p:pic>
          <p:nvPicPr>
            <p:cNvPr id="12" name="Picture 2"/>
            <p:cNvPicPr>
              <a:picLocks noChangeAspect="1" noChangeArrowheads="1"/>
            </p:cNvPicPr>
            <p:nvPr/>
          </p:nvPicPr>
          <p:blipFill>
            <a:blip r:embed="rId4" cstate="print"/>
            <a:srcRect l="86924" t="34836" b="57882"/>
            <a:stretch>
              <a:fillRect/>
            </a:stretch>
          </p:blipFill>
          <p:spPr bwMode="auto">
            <a:xfrm>
              <a:off x="8611566" y="2025570"/>
              <a:ext cx="532434" cy="208344"/>
            </a:xfrm>
            <a:prstGeom prst="rect">
              <a:avLst/>
            </a:prstGeom>
            <a:noFill/>
            <a:ln w="9525">
              <a:noFill/>
              <a:miter lim="800000"/>
              <a:headEnd/>
              <a:tailEnd/>
            </a:ln>
            <a:effectLst/>
          </p:spPr>
        </p:pic>
        <p:pic>
          <p:nvPicPr>
            <p:cNvPr id="13" name="Picture 2"/>
            <p:cNvPicPr>
              <a:picLocks noChangeAspect="1" noChangeArrowheads="1"/>
            </p:cNvPicPr>
            <p:nvPr/>
          </p:nvPicPr>
          <p:blipFill>
            <a:blip r:embed="rId4" cstate="print"/>
            <a:srcRect l="86308" t="60257" r="4027" b="33270"/>
            <a:stretch>
              <a:fillRect/>
            </a:stretch>
          </p:blipFill>
          <p:spPr bwMode="auto">
            <a:xfrm>
              <a:off x="8750461" y="2789498"/>
              <a:ext cx="393539" cy="185195"/>
            </a:xfrm>
            <a:prstGeom prst="rect">
              <a:avLst/>
            </a:prstGeom>
            <a:noFill/>
            <a:ln w="9525">
              <a:noFill/>
              <a:miter lim="800000"/>
              <a:headEnd/>
              <a:tailEnd/>
            </a:ln>
            <a:effectLst/>
          </p:spPr>
        </p:pic>
      </p:gr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descr="暴风截图2012112032802720.jpg"/>
          <p:cNvPicPr>
            <a:picLocks noChangeAspect="1"/>
          </p:cNvPicPr>
          <p:nvPr/>
        </p:nvPicPr>
        <p:blipFill>
          <a:blip r:embed="rId2" cstate="print"/>
          <a:stretch>
            <a:fillRect/>
          </a:stretch>
        </p:blipFill>
        <p:spPr>
          <a:xfrm>
            <a:off x="3846279" y="5029200"/>
            <a:ext cx="3251200" cy="1828800"/>
          </a:xfrm>
          <a:prstGeom prst="rect">
            <a:avLst/>
          </a:prstGeom>
        </p:spPr>
      </p:pic>
      <p:pic>
        <p:nvPicPr>
          <p:cNvPr id="10" name="图片 9" descr="暴风截图2012112032784015.jpg"/>
          <p:cNvPicPr>
            <a:picLocks noChangeAspect="1"/>
          </p:cNvPicPr>
          <p:nvPr/>
        </p:nvPicPr>
        <p:blipFill>
          <a:blip r:embed="rId3" cstate="print"/>
          <a:stretch>
            <a:fillRect/>
          </a:stretch>
        </p:blipFill>
        <p:spPr>
          <a:xfrm>
            <a:off x="5820228" y="3871690"/>
            <a:ext cx="3323771" cy="1983919"/>
          </a:xfrm>
          <a:prstGeom prst="rect">
            <a:avLst/>
          </a:prstGeom>
        </p:spPr>
      </p:pic>
      <p:sp>
        <p:nvSpPr>
          <p:cNvPr id="2" name="标题 1"/>
          <p:cNvSpPr>
            <a:spLocks noGrp="1"/>
          </p:cNvSpPr>
          <p:nvPr>
            <p:ph type="title"/>
          </p:nvPr>
        </p:nvSpPr>
        <p:spPr/>
        <p:txBody>
          <a:bodyPr/>
          <a:lstStyle/>
          <a:p>
            <a:r>
              <a:rPr lang="zh-CN" altLang="en-US" dirty="0" smtClean="0"/>
              <a:t>任何人造物都有可能成为</a:t>
            </a:r>
            <a:r>
              <a:rPr lang="en-US" altLang="zh-CN" dirty="0" smtClean="0"/>
              <a:t>I/O</a:t>
            </a:r>
            <a:r>
              <a:rPr lang="zh-CN" altLang="en-US" dirty="0" smtClean="0"/>
              <a:t>设备</a:t>
            </a:r>
            <a:endParaRPr lang="zh-CN" altLang="en-US" dirty="0"/>
          </a:p>
        </p:txBody>
      </p:sp>
      <p:sp>
        <p:nvSpPr>
          <p:cNvPr id="4" name="页脚占位符 3"/>
          <p:cNvSpPr>
            <a:spLocks noGrp="1"/>
          </p:cNvSpPr>
          <p:nvPr>
            <p:ph type="ftr" sz="quarter" idx="10"/>
          </p:nvPr>
        </p:nvSpPr>
        <p:spPr>
          <a:xfrm>
            <a:off x="207059" y="6369275"/>
            <a:ext cx="7205662" cy="476250"/>
          </a:xfrm>
        </p:spPr>
        <p:txBody>
          <a:bodyPr/>
          <a:lstStyle/>
          <a:p>
            <a:pPr>
              <a:defRPr/>
            </a:pPr>
            <a:r>
              <a:rPr lang="zh-CN" altLang="en-US" dirty="0" smtClean="0"/>
              <a:t>USTC</a:t>
            </a:r>
            <a:r>
              <a:rPr lang="en-US" altLang="zh-CN" dirty="0" smtClean="0"/>
              <a:t>-</a:t>
            </a:r>
            <a:r>
              <a:rPr lang="zh-CN" altLang="en-US" dirty="0" smtClean="0"/>
              <a:t>21000201-OPERATING SYSTEMS</a:t>
            </a:r>
            <a:endParaRPr lang="en-US" altLang="zh-CN" dirty="0"/>
          </a:p>
        </p:txBody>
      </p:sp>
      <p:sp>
        <p:nvSpPr>
          <p:cNvPr id="5" name="灯片编号占位符 4"/>
          <p:cNvSpPr>
            <a:spLocks noGrp="1"/>
          </p:cNvSpPr>
          <p:nvPr>
            <p:ph type="sldNum" sz="quarter" idx="11"/>
          </p:nvPr>
        </p:nvSpPr>
        <p:spPr>
          <a:xfrm>
            <a:off x="8141827" y="6353400"/>
            <a:ext cx="922337" cy="476250"/>
          </a:xfrm>
        </p:spPr>
        <p:txBody>
          <a:bodyPr/>
          <a:lstStyle/>
          <a:p>
            <a:pPr>
              <a:defRPr/>
            </a:pPr>
            <a:fld id="{2A5F4D79-7E66-4EF1-850E-A256F3AB9092}" type="slidenum">
              <a:rPr lang="zh-CN" altLang="en-US" smtClean="0"/>
              <a:pPr>
                <a:defRPr/>
              </a:pPr>
              <a:t>7</a:t>
            </a:fld>
            <a:endParaRPr lang="en-US" altLang="zh-CN" dirty="0"/>
          </a:p>
        </p:txBody>
      </p:sp>
      <p:pic>
        <p:nvPicPr>
          <p:cNvPr id="6" name="图片 5" descr="暴风截图2012112032655158.jpg"/>
          <p:cNvPicPr>
            <a:picLocks noChangeAspect="1"/>
          </p:cNvPicPr>
          <p:nvPr/>
        </p:nvPicPr>
        <p:blipFill>
          <a:blip r:embed="rId4" cstate="print"/>
          <a:stretch>
            <a:fillRect/>
          </a:stretch>
        </p:blipFill>
        <p:spPr>
          <a:xfrm>
            <a:off x="0" y="1074967"/>
            <a:ext cx="3570514" cy="2008414"/>
          </a:xfrm>
          <a:prstGeom prst="rect">
            <a:avLst/>
          </a:prstGeom>
        </p:spPr>
      </p:pic>
      <p:pic>
        <p:nvPicPr>
          <p:cNvPr id="8" name="图片 7" descr="暴风截图2012112032709681.jpg"/>
          <p:cNvPicPr>
            <a:picLocks noChangeAspect="1"/>
          </p:cNvPicPr>
          <p:nvPr/>
        </p:nvPicPr>
        <p:blipFill>
          <a:blip r:embed="rId5" cstate="print"/>
          <a:srcRect l="10112"/>
          <a:stretch>
            <a:fillRect/>
          </a:stretch>
        </p:blipFill>
        <p:spPr>
          <a:xfrm>
            <a:off x="0" y="3916134"/>
            <a:ext cx="3483426" cy="2179859"/>
          </a:xfrm>
          <a:prstGeom prst="rect">
            <a:avLst/>
          </a:prstGeom>
        </p:spPr>
      </p:pic>
      <p:pic>
        <p:nvPicPr>
          <p:cNvPr id="9" name="图片 8" descr="暴风截图2012112032602555.jpg"/>
          <p:cNvPicPr>
            <a:picLocks noChangeAspect="1"/>
          </p:cNvPicPr>
          <p:nvPr/>
        </p:nvPicPr>
        <p:blipFill>
          <a:blip r:embed="rId6" cstate="print"/>
          <a:stretch>
            <a:fillRect/>
          </a:stretch>
        </p:blipFill>
        <p:spPr>
          <a:xfrm>
            <a:off x="4799392" y="1068615"/>
            <a:ext cx="4344608" cy="2443842"/>
          </a:xfrm>
          <a:prstGeom prst="rect">
            <a:avLst/>
          </a:prstGeom>
        </p:spPr>
      </p:pic>
      <p:pic>
        <p:nvPicPr>
          <p:cNvPr id="7" name="图片 6" descr="暴风截图2012112032617843.jpg"/>
          <p:cNvPicPr>
            <a:picLocks noChangeAspect="1"/>
          </p:cNvPicPr>
          <p:nvPr/>
        </p:nvPicPr>
        <p:blipFill>
          <a:blip r:embed="rId7" cstate="print"/>
          <a:stretch>
            <a:fillRect/>
          </a:stretch>
        </p:blipFill>
        <p:spPr>
          <a:xfrm>
            <a:off x="2641618" y="2757718"/>
            <a:ext cx="3367300" cy="1894106"/>
          </a:xfrm>
          <a:prstGeom prst="rect">
            <a:avLst/>
          </a:prstGeom>
        </p:spPr>
      </p:pic>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磁盘调度</a:t>
            </a:r>
            <a:endParaRPr lang="zh-CN" altLang="en-US" dirty="0"/>
          </a:p>
        </p:txBody>
      </p:sp>
      <p:sp>
        <p:nvSpPr>
          <p:cNvPr id="3" name="内容占位符 2"/>
          <p:cNvSpPr>
            <a:spLocks noGrp="1"/>
          </p:cNvSpPr>
          <p:nvPr>
            <p:ph idx="1"/>
          </p:nvPr>
        </p:nvSpPr>
        <p:spPr>
          <a:xfrm>
            <a:off x="471714" y="1195847"/>
            <a:ext cx="8229600" cy="400730"/>
          </a:xfrm>
        </p:spPr>
        <p:txBody>
          <a:bodyPr/>
          <a:lstStyle/>
          <a:p>
            <a:r>
              <a:rPr lang="zh-CN" altLang="en-US" sz="2400" dirty="0" smtClean="0"/>
              <a:t>磁盘调度的重要性</a:t>
            </a:r>
            <a:r>
              <a:rPr lang="en-US" altLang="zh-CN" sz="2400" dirty="0" smtClean="0"/>
              <a:t>: </a:t>
            </a:r>
            <a:r>
              <a:rPr lang="zh-CN" altLang="en-US" sz="2400" dirty="0" smtClean="0"/>
              <a:t>时序比较</a:t>
            </a:r>
            <a:endParaRPr lang="zh-CN" altLang="en-US" sz="2400" dirty="0"/>
          </a:p>
        </p:txBody>
      </p:sp>
      <p:sp>
        <p:nvSpPr>
          <p:cNvPr id="4" name="页脚占位符 3"/>
          <p:cNvSpPr>
            <a:spLocks noGrp="1"/>
          </p:cNvSpPr>
          <p:nvPr>
            <p:ph type="ftr" sz="quarter" idx="10"/>
          </p:nvPr>
        </p:nvSpPr>
        <p:spPr/>
        <p:txBody>
          <a:bodyPr/>
          <a:lstStyle/>
          <a:p>
            <a:pPr>
              <a:defRPr/>
            </a:pPr>
            <a:r>
              <a:rPr lang="zh-CN" altLang="en-US" dirty="0" smtClean="0"/>
              <a:t>USTC</a:t>
            </a:r>
            <a:r>
              <a:rPr lang="en-US" altLang="zh-CN" dirty="0" smtClean="0"/>
              <a:t>-</a:t>
            </a:r>
            <a:r>
              <a:rPr lang="zh-CN" altLang="en-US" dirty="0" smtClean="0"/>
              <a:t>21000201-OPERATING SYSTEMS; </a:t>
            </a:r>
            <a:r>
              <a:rPr lang="de-DE" altLang="zh-CN" dirty="0" smtClean="0"/>
              <a:t>FALL 2016; INSTRUCTOR: LINGBO WEI</a:t>
            </a:r>
            <a:endParaRPr lang="en-US" altLang="zh-CN" dirty="0"/>
          </a:p>
        </p:txBody>
      </p:sp>
      <p:sp>
        <p:nvSpPr>
          <p:cNvPr id="5" name="灯片编号占位符 4"/>
          <p:cNvSpPr>
            <a:spLocks noGrp="1"/>
          </p:cNvSpPr>
          <p:nvPr>
            <p:ph type="sldNum" sz="quarter" idx="11"/>
          </p:nvPr>
        </p:nvSpPr>
        <p:spPr/>
        <p:txBody>
          <a:bodyPr/>
          <a:lstStyle/>
          <a:p>
            <a:pPr>
              <a:defRPr/>
            </a:pPr>
            <a:fld id="{2A5F4D79-7E66-4EF1-850E-A256F3AB9092}" type="slidenum">
              <a:rPr lang="zh-CN" altLang="en-US" smtClean="0"/>
              <a:pPr>
                <a:defRPr/>
              </a:pPr>
              <a:t>70</a:t>
            </a:fld>
            <a:endParaRPr lang="en-US" altLang="zh-CN"/>
          </a:p>
        </p:txBody>
      </p:sp>
      <p:pic>
        <p:nvPicPr>
          <p:cNvPr id="139266" name="Picture 2"/>
          <p:cNvPicPr>
            <a:picLocks noChangeAspect="1" noChangeArrowheads="1"/>
          </p:cNvPicPr>
          <p:nvPr/>
        </p:nvPicPr>
        <p:blipFill>
          <a:blip r:embed="rId2" cstate="print"/>
          <a:srcRect/>
          <a:stretch>
            <a:fillRect/>
          </a:stretch>
        </p:blipFill>
        <p:spPr bwMode="auto">
          <a:xfrm>
            <a:off x="870855" y="1743599"/>
            <a:ext cx="7392830" cy="4308857"/>
          </a:xfrm>
          <a:prstGeom prst="rect">
            <a:avLst/>
          </a:prstGeom>
          <a:noFill/>
          <a:ln w="9525">
            <a:noFill/>
            <a:miter lim="800000"/>
            <a:headEnd/>
            <a:tailEnd/>
          </a:ln>
          <a:effectLst/>
        </p:spPr>
      </p:pic>
      <p:sp>
        <p:nvSpPr>
          <p:cNvPr id="7" name="椭圆 6"/>
          <p:cNvSpPr/>
          <p:nvPr/>
        </p:nvSpPr>
        <p:spPr>
          <a:xfrm>
            <a:off x="6778171" y="4267201"/>
            <a:ext cx="1320800" cy="44994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7017657" y="5174344"/>
            <a:ext cx="849086" cy="44994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p:cNvCxnSpPr>
            <a:stCxn id="7" idx="0"/>
          </p:cNvCxnSpPr>
          <p:nvPr/>
        </p:nvCxnSpPr>
        <p:spPr>
          <a:xfrm rot="5400000" flipH="1" flipV="1">
            <a:off x="7529285" y="3450773"/>
            <a:ext cx="725715" cy="907143"/>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a:stCxn id="8" idx="6"/>
          </p:cNvCxnSpPr>
          <p:nvPr/>
        </p:nvCxnSpPr>
        <p:spPr>
          <a:xfrm flipV="1">
            <a:off x="7866743" y="3526971"/>
            <a:ext cx="638628" cy="1872344"/>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157031" y="2583535"/>
            <a:ext cx="1015997" cy="1200329"/>
          </a:xfrm>
          <a:prstGeom prst="rect">
            <a:avLst/>
          </a:prstGeom>
          <a:noFill/>
        </p:spPr>
        <p:txBody>
          <a:bodyPr wrap="square" rtlCol="0">
            <a:spAutoFit/>
          </a:bodyPr>
          <a:lstStyle/>
          <a:p>
            <a:pPr algn="r"/>
            <a:r>
              <a:rPr lang="zh-CN" altLang="en-US" b="1" dirty="0" smtClean="0">
                <a:solidFill>
                  <a:srgbClr val="FF0000"/>
                </a:solidFill>
              </a:rPr>
              <a:t>关键是寻道时间的差别！</a:t>
            </a:r>
            <a:endParaRPr lang="zh-CN" altLang="en-US" b="1" dirty="0">
              <a:solidFill>
                <a:srgbClr val="FF0000"/>
              </a:solidFill>
            </a:endParaRPr>
          </a:p>
        </p:txBody>
      </p:sp>
      <p:sp>
        <p:nvSpPr>
          <p:cNvPr id="14" name="椭圆 13"/>
          <p:cNvSpPr/>
          <p:nvPr/>
        </p:nvSpPr>
        <p:spPr>
          <a:xfrm>
            <a:off x="3759200" y="2612571"/>
            <a:ext cx="667657" cy="42091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 name="直接箭头连接符 14"/>
          <p:cNvCxnSpPr/>
          <p:nvPr/>
        </p:nvCxnSpPr>
        <p:spPr>
          <a:xfrm rot="5400000" flipH="1" flipV="1">
            <a:off x="3973284" y="2224315"/>
            <a:ext cx="645888" cy="174172"/>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4252690" y="1531250"/>
            <a:ext cx="1015997" cy="646331"/>
          </a:xfrm>
          <a:prstGeom prst="rect">
            <a:avLst/>
          </a:prstGeom>
          <a:noFill/>
        </p:spPr>
        <p:txBody>
          <a:bodyPr wrap="square" rtlCol="0">
            <a:spAutoFit/>
          </a:bodyPr>
          <a:lstStyle/>
          <a:p>
            <a:pPr algn="r"/>
            <a:r>
              <a:rPr lang="en-US" altLang="zh-CN" b="1" dirty="0" smtClean="0">
                <a:solidFill>
                  <a:srgbClr val="FF0000"/>
                </a:solidFill>
              </a:rPr>
              <a:t>½</a:t>
            </a:r>
            <a:r>
              <a:rPr lang="zh-CN" altLang="en-US" b="1" dirty="0" smtClean="0">
                <a:solidFill>
                  <a:srgbClr val="FF0000"/>
                </a:solidFill>
              </a:rPr>
              <a:t>的旋转时间</a:t>
            </a:r>
            <a:endParaRPr lang="zh-CN" altLang="en-US" b="1" dirty="0">
              <a:solidFill>
                <a:srgbClr val="FF0000"/>
              </a:solidFill>
            </a:endParaRPr>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磁盘调度</a:t>
            </a:r>
            <a:endParaRPr lang="zh-CN" altLang="en-US" dirty="0"/>
          </a:p>
        </p:txBody>
      </p:sp>
      <p:sp>
        <p:nvSpPr>
          <p:cNvPr id="3" name="内容占位符 2"/>
          <p:cNvSpPr>
            <a:spLocks noGrp="1"/>
          </p:cNvSpPr>
          <p:nvPr>
            <p:ph idx="1"/>
          </p:nvPr>
        </p:nvSpPr>
        <p:spPr>
          <a:xfrm>
            <a:off x="457200" y="1224875"/>
            <a:ext cx="8229600" cy="4641850"/>
          </a:xfrm>
        </p:spPr>
        <p:txBody>
          <a:bodyPr/>
          <a:lstStyle/>
          <a:p>
            <a:r>
              <a:rPr lang="zh-CN" altLang="en-US" sz="2400" dirty="0" smtClean="0"/>
              <a:t>磁盘的数据读写时间包括三部分：</a:t>
            </a:r>
            <a:endParaRPr lang="en-US" altLang="zh-CN" sz="2400" dirty="0" smtClean="0"/>
          </a:p>
          <a:p>
            <a:pPr lvl="1"/>
            <a:r>
              <a:rPr lang="zh-CN" altLang="en-US" sz="2000" dirty="0" smtClean="0"/>
              <a:t>寻道时间</a:t>
            </a:r>
            <a:endParaRPr lang="en-US" altLang="zh-CN" sz="2000" dirty="0" smtClean="0"/>
          </a:p>
          <a:p>
            <a:pPr lvl="1"/>
            <a:r>
              <a:rPr lang="zh-CN" altLang="en-US" sz="2000" dirty="0" smtClean="0"/>
              <a:t>旋转延迟</a:t>
            </a:r>
            <a:endParaRPr lang="en-US" altLang="zh-CN" sz="2000" dirty="0" smtClean="0"/>
          </a:p>
          <a:p>
            <a:pPr lvl="1"/>
            <a:r>
              <a:rPr lang="zh-CN" altLang="en-US" sz="2000" dirty="0" smtClean="0"/>
              <a:t>数据传输时间</a:t>
            </a:r>
            <a:endParaRPr lang="en-US" altLang="zh-CN" sz="2000" dirty="0" smtClean="0"/>
          </a:p>
          <a:p>
            <a:r>
              <a:rPr lang="zh-CN" altLang="en-US" sz="2400" dirty="0" smtClean="0"/>
              <a:t>前两者为机械运动，后者为电子运动，主要受机械运动限制。在两个机械运动中，寻道时间又较大</a:t>
            </a:r>
            <a:endParaRPr lang="en-US" altLang="zh-CN" sz="2400" dirty="0" smtClean="0"/>
          </a:p>
          <a:p>
            <a:pPr lvl="1"/>
            <a:r>
              <a:rPr lang="zh-CN" altLang="en-US" sz="2000" dirty="0" smtClean="0"/>
              <a:t>寻道时间居于支配地位</a:t>
            </a:r>
            <a:endParaRPr lang="en-US" altLang="zh-CN" sz="2000" dirty="0" smtClean="0"/>
          </a:p>
          <a:p>
            <a:r>
              <a:rPr lang="zh-CN" altLang="en-US" sz="2400" dirty="0" smtClean="0"/>
              <a:t>磁盘调度是为了提高磁盘的读写效率，主要是降低磁盘的寻道时间</a:t>
            </a:r>
            <a:endParaRPr lang="en-US" altLang="zh-CN" sz="2400" dirty="0" smtClean="0"/>
          </a:p>
          <a:p>
            <a:pPr lvl="1"/>
            <a:endParaRPr lang="en-US" altLang="zh-CN" sz="2000" dirty="0" smtClean="0"/>
          </a:p>
          <a:p>
            <a:endParaRPr lang="zh-CN" altLang="en-US" sz="2400" dirty="0"/>
          </a:p>
        </p:txBody>
      </p:sp>
      <p:sp>
        <p:nvSpPr>
          <p:cNvPr id="4" name="页脚占位符 3"/>
          <p:cNvSpPr>
            <a:spLocks noGrp="1"/>
          </p:cNvSpPr>
          <p:nvPr>
            <p:ph type="ftr" sz="quarter" idx="10"/>
          </p:nvPr>
        </p:nvSpPr>
        <p:spPr/>
        <p:txBody>
          <a:bodyPr/>
          <a:lstStyle/>
          <a:p>
            <a:pPr>
              <a:defRPr/>
            </a:pPr>
            <a:r>
              <a:rPr lang="zh-CN" altLang="en-US" dirty="0" smtClean="0"/>
              <a:t>USTC</a:t>
            </a:r>
            <a:r>
              <a:rPr lang="en-US" altLang="zh-CN" dirty="0" smtClean="0"/>
              <a:t>-</a:t>
            </a:r>
            <a:r>
              <a:rPr lang="zh-CN" altLang="en-US" dirty="0" smtClean="0"/>
              <a:t>21000201-OPERATING SYSTEMS; </a:t>
            </a:r>
            <a:r>
              <a:rPr lang="de-DE" altLang="zh-CN" dirty="0" smtClean="0"/>
              <a:t>FALL 2016; INSTRUCTOR: LINGBO WEI</a:t>
            </a:r>
            <a:endParaRPr lang="en-US" altLang="zh-CN" dirty="0"/>
          </a:p>
        </p:txBody>
      </p:sp>
      <p:sp>
        <p:nvSpPr>
          <p:cNvPr id="5" name="灯片编号占位符 4"/>
          <p:cNvSpPr>
            <a:spLocks noGrp="1"/>
          </p:cNvSpPr>
          <p:nvPr>
            <p:ph type="sldNum" sz="quarter" idx="11"/>
          </p:nvPr>
        </p:nvSpPr>
        <p:spPr/>
        <p:txBody>
          <a:bodyPr/>
          <a:lstStyle/>
          <a:p>
            <a:pPr>
              <a:defRPr/>
            </a:pPr>
            <a:fld id="{2A5F4D79-7E66-4EF1-850E-A256F3AB9092}" type="slidenum">
              <a:rPr lang="zh-CN" altLang="en-US" smtClean="0"/>
              <a:pPr>
                <a:defRPr/>
              </a:pPr>
              <a:t>71</a:t>
            </a:fld>
            <a:endParaRPr lang="en-US" altLang="zh-CN"/>
          </a:p>
        </p:txBody>
      </p: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磁盘调度</a:t>
            </a:r>
            <a:endParaRPr lang="zh-CN" altLang="en-US" dirty="0"/>
          </a:p>
        </p:txBody>
      </p:sp>
      <p:sp>
        <p:nvSpPr>
          <p:cNvPr id="3" name="内容占位符 2"/>
          <p:cNvSpPr>
            <a:spLocks noGrp="1"/>
          </p:cNvSpPr>
          <p:nvPr>
            <p:ph idx="1"/>
          </p:nvPr>
        </p:nvSpPr>
        <p:spPr>
          <a:xfrm>
            <a:off x="428172" y="1152305"/>
            <a:ext cx="8229600" cy="4641850"/>
          </a:xfrm>
        </p:spPr>
        <p:txBody>
          <a:bodyPr/>
          <a:lstStyle/>
          <a:p>
            <a:r>
              <a:rPr lang="zh-CN" altLang="en-US" dirty="0" smtClean="0"/>
              <a:t>磁盘调度策略</a:t>
            </a:r>
            <a:endParaRPr lang="en-US" altLang="zh-CN" dirty="0" smtClean="0"/>
          </a:p>
          <a:p>
            <a:pPr lvl="1"/>
            <a:r>
              <a:rPr lang="zh-CN" altLang="en-US" dirty="0" smtClean="0"/>
              <a:t>内核级调度</a:t>
            </a:r>
            <a:r>
              <a:rPr lang="en-US" altLang="zh-CN" dirty="0" smtClean="0"/>
              <a:t>: </a:t>
            </a:r>
            <a:r>
              <a:rPr lang="zh-CN" altLang="en-US" dirty="0" smtClean="0"/>
              <a:t>基于请求者</a:t>
            </a:r>
            <a:endParaRPr lang="en-US" altLang="zh-CN" dirty="0" smtClean="0"/>
          </a:p>
          <a:p>
            <a:pPr lvl="2"/>
            <a:r>
              <a:rPr lang="en-US" altLang="zh-CN" sz="2200" dirty="0" smtClean="0"/>
              <a:t>control of scheduling outside of disk management software</a:t>
            </a:r>
          </a:p>
          <a:p>
            <a:pPr lvl="2"/>
            <a:r>
              <a:rPr lang="en-US" altLang="zh-CN" sz="2200" dirty="0" smtClean="0"/>
              <a:t>not intended to optimize disk utilization</a:t>
            </a:r>
          </a:p>
          <a:p>
            <a:pPr lvl="2"/>
            <a:r>
              <a:rPr lang="en-US" altLang="zh-CN" sz="2200" dirty="0" smtClean="0"/>
              <a:t>main objective is process priorities defined by the O/S</a:t>
            </a:r>
          </a:p>
          <a:p>
            <a:pPr lvl="2"/>
            <a:r>
              <a:rPr lang="en-US" altLang="zh-CN" sz="2200" dirty="0" smtClean="0"/>
              <a:t>or following a blind, generic policy such as FIFO (no starvation) or LIFO (locality)</a:t>
            </a:r>
          </a:p>
          <a:p>
            <a:pPr lvl="1"/>
            <a:r>
              <a:rPr lang="zh-CN" altLang="en-US" dirty="0" smtClean="0"/>
              <a:t>驱动级调度</a:t>
            </a:r>
            <a:r>
              <a:rPr lang="en-US" altLang="zh-CN" dirty="0" smtClean="0"/>
              <a:t>: </a:t>
            </a:r>
            <a:r>
              <a:rPr lang="zh-CN" altLang="en-US" dirty="0" smtClean="0"/>
              <a:t>基于被请求项</a:t>
            </a:r>
            <a:endParaRPr lang="en-US" altLang="zh-CN" dirty="0" smtClean="0"/>
          </a:p>
          <a:p>
            <a:pPr lvl="2"/>
            <a:r>
              <a:rPr lang="en-US" altLang="zh-CN" sz="2200" dirty="0" smtClean="0"/>
              <a:t>goal is to optimize disk utilization</a:t>
            </a:r>
          </a:p>
          <a:p>
            <a:pPr lvl="2"/>
            <a:r>
              <a:rPr lang="en-US" altLang="zh-CN" sz="2200" dirty="0" smtClean="0"/>
              <a:t>the disk-specific software has expertise on how requests should be ordered</a:t>
            </a:r>
            <a:endParaRPr lang="zh-CN" altLang="en-US" sz="2200" dirty="0"/>
          </a:p>
        </p:txBody>
      </p:sp>
      <p:sp>
        <p:nvSpPr>
          <p:cNvPr id="4" name="页脚占位符 3"/>
          <p:cNvSpPr>
            <a:spLocks noGrp="1"/>
          </p:cNvSpPr>
          <p:nvPr>
            <p:ph type="ftr" sz="quarter" idx="10"/>
          </p:nvPr>
        </p:nvSpPr>
        <p:spPr/>
        <p:txBody>
          <a:bodyPr/>
          <a:lstStyle/>
          <a:p>
            <a:pPr>
              <a:defRPr/>
            </a:pPr>
            <a:r>
              <a:rPr lang="zh-CN" altLang="en-US" dirty="0" smtClean="0"/>
              <a:t>USTC</a:t>
            </a:r>
            <a:r>
              <a:rPr lang="en-US" altLang="zh-CN" dirty="0" smtClean="0"/>
              <a:t>-</a:t>
            </a:r>
            <a:r>
              <a:rPr lang="zh-CN" altLang="en-US" dirty="0" smtClean="0"/>
              <a:t>21000201-OPERATING SYSTEMS; </a:t>
            </a:r>
            <a:r>
              <a:rPr lang="de-DE" altLang="zh-CN" dirty="0" smtClean="0"/>
              <a:t>FALL 2016; INSTRUCTOR: LINGBO WEI</a:t>
            </a:r>
            <a:endParaRPr lang="en-US" altLang="zh-CN" dirty="0"/>
          </a:p>
        </p:txBody>
      </p:sp>
      <p:sp>
        <p:nvSpPr>
          <p:cNvPr id="5" name="灯片编号占位符 4"/>
          <p:cNvSpPr>
            <a:spLocks noGrp="1"/>
          </p:cNvSpPr>
          <p:nvPr>
            <p:ph type="sldNum" sz="quarter" idx="11"/>
          </p:nvPr>
        </p:nvSpPr>
        <p:spPr/>
        <p:txBody>
          <a:bodyPr/>
          <a:lstStyle/>
          <a:p>
            <a:pPr>
              <a:defRPr/>
            </a:pPr>
            <a:fld id="{2A5F4D79-7E66-4EF1-850E-A256F3AB9092}" type="slidenum">
              <a:rPr lang="zh-CN" altLang="en-US" smtClean="0"/>
              <a:pPr>
                <a:defRPr/>
              </a:pPr>
              <a:t>72</a:t>
            </a:fld>
            <a:endParaRPr lang="en-US" altLang="zh-CN"/>
          </a:p>
        </p:txBody>
      </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磁盘调度</a:t>
            </a:r>
            <a:endParaRPr lang="zh-CN" altLang="en-US" dirty="0"/>
          </a:p>
        </p:txBody>
      </p:sp>
      <p:sp>
        <p:nvSpPr>
          <p:cNvPr id="3" name="内容占位符 2"/>
          <p:cNvSpPr>
            <a:spLocks noGrp="1"/>
          </p:cNvSpPr>
          <p:nvPr>
            <p:ph idx="1"/>
          </p:nvPr>
        </p:nvSpPr>
        <p:spPr>
          <a:xfrm>
            <a:off x="428172" y="1137791"/>
            <a:ext cx="8229600" cy="952266"/>
          </a:xfrm>
        </p:spPr>
        <p:txBody>
          <a:bodyPr/>
          <a:lstStyle/>
          <a:p>
            <a:r>
              <a:rPr lang="en-US" altLang="zh-CN" dirty="0" smtClean="0"/>
              <a:t>Overview of disk scheduling policies</a:t>
            </a:r>
          </a:p>
          <a:p>
            <a:pPr lvl="1"/>
            <a:r>
              <a:rPr lang="en-US" altLang="zh-CN" sz="2200" dirty="0" smtClean="0"/>
              <a:t>kernel-level (process) vs. driver-level (request) scheduling</a:t>
            </a:r>
          </a:p>
        </p:txBody>
      </p:sp>
      <p:sp>
        <p:nvSpPr>
          <p:cNvPr id="4" name="页脚占位符 3"/>
          <p:cNvSpPr>
            <a:spLocks noGrp="1"/>
          </p:cNvSpPr>
          <p:nvPr>
            <p:ph type="ftr" sz="quarter" idx="10"/>
          </p:nvPr>
        </p:nvSpPr>
        <p:spPr>
          <a:xfrm>
            <a:off x="366713" y="6414995"/>
            <a:ext cx="7205662" cy="476250"/>
          </a:xfrm>
        </p:spPr>
        <p:txBody>
          <a:bodyPr/>
          <a:lstStyle/>
          <a:p>
            <a:pPr>
              <a:defRPr/>
            </a:pPr>
            <a:r>
              <a:rPr lang="zh-CN" altLang="en-US" dirty="0" smtClean="0"/>
              <a:t>USTC</a:t>
            </a:r>
            <a:r>
              <a:rPr lang="en-US" altLang="zh-CN" dirty="0" smtClean="0"/>
              <a:t>-</a:t>
            </a:r>
            <a:r>
              <a:rPr lang="zh-CN" altLang="en-US" dirty="0" smtClean="0"/>
              <a:t>21000201-OPERATING SYSTEMS; </a:t>
            </a:r>
            <a:r>
              <a:rPr lang="de-DE" altLang="zh-CN" dirty="0" smtClean="0"/>
              <a:t>FALL 2016; INSTRUCTOR: LINGBO WEI</a:t>
            </a:r>
            <a:endParaRPr lang="en-US" altLang="zh-CN" dirty="0"/>
          </a:p>
        </p:txBody>
      </p:sp>
      <p:sp>
        <p:nvSpPr>
          <p:cNvPr id="5" name="灯片编号占位符 4"/>
          <p:cNvSpPr>
            <a:spLocks noGrp="1"/>
          </p:cNvSpPr>
          <p:nvPr>
            <p:ph type="sldNum" sz="quarter" idx="11"/>
          </p:nvPr>
        </p:nvSpPr>
        <p:spPr>
          <a:xfrm>
            <a:off x="7764463" y="6399120"/>
            <a:ext cx="922337" cy="476250"/>
          </a:xfrm>
        </p:spPr>
        <p:txBody>
          <a:bodyPr/>
          <a:lstStyle/>
          <a:p>
            <a:pPr>
              <a:defRPr/>
            </a:pPr>
            <a:fld id="{2A5F4D79-7E66-4EF1-850E-A256F3AB9092}" type="slidenum">
              <a:rPr lang="zh-CN" altLang="en-US" smtClean="0"/>
              <a:pPr>
                <a:defRPr/>
              </a:pPr>
              <a:t>73</a:t>
            </a:fld>
            <a:endParaRPr lang="en-US" altLang="zh-CN"/>
          </a:p>
        </p:txBody>
      </p:sp>
      <p:pic>
        <p:nvPicPr>
          <p:cNvPr id="6" name="Picture 2"/>
          <p:cNvPicPr>
            <a:picLocks noChangeAspect="1" noChangeArrowheads="1"/>
          </p:cNvPicPr>
          <p:nvPr/>
        </p:nvPicPr>
        <p:blipFill>
          <a:blip r:embed="rId2" cstate="print"/>
          <a:srcRect/>
          <a:stretch>
            <a:fillRect/>
          </a:stretch>
        </p:blipFill>
        <p:spPr bwMode="auto">
          <a:xfrm>
            <a:off x="413657" y="2119085"/>
            <a:ext cx="8612153" cy="4177345"/>
          </a:xfrm>
          <a:prstGeom prst="rect">
            <a:avLst/>
          </a:prstGeom>
          <a:noFill/>
          <a:ln w="9525">
            <a:noFill/>
            <a:miter lim="800000"/>
            <a:headEnd/>
            <a:tailEnd/>
          </a:ln>
          <a:effectLst/>
        </p:spPr>
      </p:pic>
      <p:sp>
        <p:nvSpPr>
          <p:cNvPr id="7" name="椭圆 6"/>
          <p:cNvSpPr/>
          <p:nvPr/>
        </p:nvSpPr>
        <p:spPr>
          <a:xfrm>
            <a:off x="5181601" y="2525485"/>
            <a:ext cx="798285" cy="36285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4985659" y="4114800"/>
            <a:ext cx="1182913" cy="35559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磁盘调度</a:t>
            </a:r>
            <a:endParaRPr lang="zh-CN" altLang="en-US" dirty="0"/>
          </a:p>
        </p:txBody>
      </p:sp>
      <p:sp>
        <p:nvSpPr>
          <p:cNvPr id="4" name="页脚占位符 3"/>
          <p:cNvSpPr>
            <a:spLocks noGrp="1"/>
          </p:cNvSpPr>
          <p:nvPr>
            <p:ph type="ftr" sz="quarter" idx="10"/>
          </p:nvPr>
        </p:nvSpPr>
        <p:spPr/>
        <p:txBody>
          <a:bodyPr/>
          <a:lstStyle/>
          <a:p>
            <a:pPr>
              <a:defRPr/>
            </a:pPr>
            <a:r>
              <a:rPr lang="zh-CN" altLang="en-US" dirty="0" smtClean="0"/>
              <a:t>USTC</a:t>
            </a:r>
            <a:r>
              <a:rPr lang="en-US" altLang="zh-CN" dirty="0" smtClean="0"/>
              <a:t>-</a:t>
            </a:r>
            <a:r>
              <a:rPr lang="zh-CN" altLang="en-US" dirty="0" smtClean="0"/>
              <a:t>21000201-OPERATING SYSTEMS; </a:t>
            </a:r>
            <a:r>
              <a:rPr lang="de-DE" altLang="zh-CN" dirty="0" smtClean="0"/>
              <a:t>FALL 2016; INSTRUCTOR: LINGBO WEI</a:t>
            </a:r>
            <a:endParaRPr lang="en-US" altLang="zh-CN" dirty="0"/>
          </a:p>
        </p:txBody>
      </p:sp>
      <p:sp>
        <p:nvSpPr>
          <p:cNvPr id="5" name="灯片编号占位符 4"/>
          <p:cNvSpPr>
            <a:spLocks noGrp="1"/>
          </p:cNvSpPr>
          <p:nvPr>
            <p:ph type="sldNum" sz="quarter" idx="11"/>
          </p:nvPr>
        </p:nvSpPr>
        <p:spPr/>
        <p:txBody>
          <a:bodyPr/>
          <a:lstStyle/>
          <a:p>
            <a:pPr>
              <a:defRPr/>
            </a:pPr>
            <a:fld id="{2A5F4D79-7E66-4EF1-850E-A256F3AB9092}" type="slidenum">
              <a:rPr lang="zh-CN" altLang="en-US" smtClean="0"/>
              <a:pPr>
                <a:defRPr/>
              </a:pPr>
              <a:t>74</a:t>
            </a:fld>
            <a:endParaRPr lang="en-US" altLang="zh-CN"/>
          </a:p>
        </p:txBody>
      </p:sp>
      <p:sp>
        <p:nvSpPr>
          <p:cNvPr id="7" name="内容占位符 6"/>
          <p:cNvSpPr>
            <a:spLocks noGrp="1"/>
          </p:cNvSpPr>
          <p:nvPr>
            <p:ph idx="1"/>
          </p:nvPr>
        </p:nvSpPr>
        <p:spPr/>
        <p:txBody>
          <a:bodyPr/>
          <a:lstStyle/>
          <a:p>
            <a:r>
              <a:rPr lang="zh-CN" altLang="en-US" dirty="0" smtClean="0"/>
              <a:t>几种调度策略的比较</a:t>
            </a:r>
            <a:endParaRPr lang="en-US" altLang="zh-CN" dirty="0" smtClean="0"/>
          </a:p>
          <a:p>
            <a:pPr lvl="1"/>
            <a:r>
              <a:rPr lang="zh-CN" altLang="en-US" dirty="0" smtClean="0"/>
              <a:t>假设磁盘有</a:t>
            </a:r>
            <a:r>
              <a:rPr lang="en-US" altLang="zh-CN" dirty="0" smtClean="0"/>
              <a:t>200</a:t>
            </a:r>
            <a:r>
              <a:rPr lang="zh-CN" altLang="en-US" dirty="0" smtClean="0"/>
              <a:t>个磁道</a:t>
            </a:r>
            <a:endParaRPr lang="en-US" altLang="zh-CN" dirty="0" smtClean="0"/>
          </a:p>
          <a:p>
            <a:pPr lvl="1"/>
            <a:r>
              <a:rPr lang="zh-CN" altLang="en-US" dirty="0" smtClean="0"/>
              <a:t>被请求的磁道，按照磁盘调度程序接收顺序分别为</a:t>
            </a:r>
            <a:r>
              <a:rPr lang="en-US" altLang="zh-CN" dirty="0" smtClean="0"/>
              <a:t>: 55, 58, 39, 18, 90, 160, 150, 38, 184</a:t>
            </a:r>
          </a:p>
          <a:p>
            <a:pPr lvl="1"/>
            <a:r>
              <a:rPr lang="zh-CN" altLang="en-US" dirty="0" smtClean="0"/>
              <a:t>假设磁头最初停在第</a:t>
            </a:r>
            <a:r>
              <a:rPr lang="en-US" altLang="zh-CN" dirty="0" smtClean="0"/>
              <a:t>100</a:t>
            </a:r>
            <a:r>
              <a:rPr lang="zh-CN" altLang="en-US" dirty="0" smtClean="0"/>
              <a:t>个磁道处</a:t>
            </a:r>
            <a:endParaRPr lang="en-US" altLang="zh-CN" dirty="0" smtClean="0"/>
          </a:p>
          <a:p>
            <a:pPr lvl="1"/>
            <a:r>
              <a:rPr lang="zh-CN" altLang="en-US" dirty="0" smtClean="0"/>
              <a:t>比较以下调度策略对</a:t>
            </a:r>
            <a:r>
              <a:rPr lang="en-US" altLang="zh-CN" dirty="0" smtClean="0"/>
              <a:t>I/O</a:t>
            </a:r>
            <a:r>
              <a:rPr lang="zh-CN" altLang="en-US" dirty="0" smtClean="0"/>
              <a:t>请求序列的性能表现</a:t>
            </a:r>
            <a:r>
              <a:rPr lang="en-US" altLang="zh-CN" dirty="0" smtClean="0"/>
              <a:t> </a:t>
            </a:r>
          </a:p>
          <a:p>
            <a:pPr lvl="2"/>
            <a:r>
              <a:rPr lang="en-US" altLang="zh-CN" sz="2200" dirty="0" smtClean="0"/>
              <a:t>FIFO </a:t>
            </a:r>
            <a:r>
              <a:rPr lang="zh-CN" altLang="en-US" sz="2200" dirty="0" smtClean="0"/>
              <a:t>先进先出</a:t>
            </a:r>
            <a:endParaRPr lang="en-US" altLang="zh-CN" sz="2200" dirty="0" smtClean="0"/>
          </a:p>
          <a:p>
            <a:pPr lvl="2"/>
            <a:r>
              <a:rPr lang="en-US" altLang="zh-CN" sz="2200" dirty="0" smtClean="0"/>
              <a:t>SSTF </a:t>
            </a:r>
            <a:r>
              <a:rPr lang="zh-CN" altLang="en-US" sz="2200" dirty="0" smtClean="0"/>
              <a:t>最短服务时间优先</a:t>
            </a:r>
            <a:endParaRPr lang="en-US" altLang="zh-CN" sz="2200" dirty="0" smtClean="0"/>
          </a:p>
          <a:p>
            <a:pPr lvl="2"/>
            <a:r>
              <a:rPr lang="en-US" altLang="zh-CN" sz="2200" dirty="0" smtClean="0"/>
              <a:t>SCAN </a:t>
            </a:r>
            <a:r>
              <a:rPr lang="zh-CN" altLang="en-US" sz="2200" dirty="0" smtClean="0"/>
              <a:t>扫描（电梯）</a:t>
            </a:r>
            <a:endParaRPr lang="en-US" altLang="zh-CN" sz="2200" dirty="0" smtClean="0"/>
          </a:p>
          <a:p>
            <a:pPr lvl="2"/>
            <a:r>
              <a:rPr lang="en-US" altLang="zh-CN" sz="2200" dirty="0" smtClean="0"/>
              <a:t>C-SCAN </a:t>
            </a:r>
            <a:r>
              <a:rPr lang="zh-CN" altLang="en-US" sz="2200" dirty="0" smtClean="0"/>
              <a:t>循环扫描</a:t>
            </a:r>
            <a:endParaRPr lang="zh-CN" altLang="en-US" sz="2200" dirty="0"/>
          </a:p>
        </p:txBody>
      </p: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First-In-First-Out (FIFO)</a:t>
            </a:r>
            <a:endParaRPr lang="zh-CN" altLang="en-US" dirty="0"/>
          </a:p>
        </p:txBody>
      </p:sp>
      <p:sp>
        <p:nvSpPr>
          <p:cNvPr id="3" name="内容占位符 2"/>
          <p:cNvSpPr>
            <a:spLocks noGrp="1"/>
          </p:cNvSpPr>
          <p:nvPr>
            <p:ph idx="1"/>
          </p:nvPr>
        </p:nvSpPr>
        <p:spPr>
          <a:xfrm>
            <a:off x="2627084" y="1175657"/>
            <a:ext cx="6473374" cy="2775094"/>
          </a:xfrm>
        </p:spPr>
        <p:txBody>
          <a:bodyPr/>
          <a:lstStyle/>
          <a:p>
            <a:pPr marL="0" indent="0">
              <a:buNone/>
            </a:pPr>
            <a:r>
              <a:rPr lang="zh-CN" altLang="en-US" sz="2200" dirty="0" smtClean="0"/>
              <a:t>先进先出</a:t>
            </a:r>
            <a:endParaRPr lang="en-US" altLang="zh-CN" sz="2200" dirty="0" smtClean="0"/>
          </a:p>
          <a:p>
            <a:r>
              <a:rPr lang="zh-CN" altLang="en-US" sz="2200" dirty="0" smtClean="0"/>
              <a:t>按顺序处理队列中的项目</a:t>
            </a:r>
            <a:endParaRPr lang="en-US" altLang="zh-CN" sz="2200" dirty="0" smtClean="0"/>
          </a:p>
          <a:p>
            <a:r>
              <a:rPr lang="zh-CN" altLang="en-US" sz="2200" dirty="0" smtClean="0"/>
              <a:t>简单、公平</a:t>
            </a:r>
            <a:endParaRPr lang="en-US" altLang="zh-CN" sz="2200" dirty="0" smtClean="0"/>
          </a:p>
          <a:p>
            <a:r>
              <a:rPr lang="zh-CN" altLang="en-US" sz="2200" dirty="0" smtClean="0"/>
              <a:t>如果只有一些进程需要访问，并且大多数请求都是访问簇聚的文件扇区，则可能达到罗好性能（</a:t>
            </a:r>
            <a:r>
              <a:rPr lang="en-US" altLang="zh-CN" sz="2200" dirty="0" smtClean="0"/>
              <a:t>locality)</a:t>
            </a:r>
          </a:p>
          <a:p>
            <a:r>
              <a:rPr lang="zh-CN" altLang="en-US" sz="2200" dirty="0" smtClean="0"/>
              <a:t>通常不好</a:t>
            </a:r>
            <a:r>
              <a:rPr lang="en-US" altLang="zh-CN" sz="2200" dirty="0" smtClean="0"/>
              <a:t>,</a:t>
            </a:r>
            <a:r>
              <a:rPr lang="zh-CN" altLang="en-US" sz="2200" dirty="0" smtClean="0"/>
              <a:t>磁头臂的交错访问会引起浪费时间</a:t>
            </a:r>
            <a:endParaRPr lang="zh-CN" altLang="en-US" sz="2200" dirty="0"/>
          </a:p>
        </p:txBody>
      </p:sp>
      <p:sp>
        <p:nvSpPr>
          <p:cNvPr id="5" name="灯片编号占位符 4"/>
          <p:cNvSpPr>
            <a:spLocks noGrp="1"/>
          </p:cNvSpPr>
          <p:nvPr>
            <p:ph type="sldNum" sz="quarter" idx="11"/>
          </p:nvPr>
        </p:nvSpPr>
        <p:spPr/>
        <p:txBody>
          <a:bodyPr/>
          <a:lstStyle/>
          <a:p>
            <a:pPr>
              <a:defRPr/>
            </a:pPr>
            <a:fld id="{2A5F4D79-7E66-4EF1-850E-A256F3AB9092}" type="slidenum">
              <a:rPr lang="zh-CN" altLang="en-US" smtClean="0"/>
              <a:pPr>
                <a:defRPr/>
              </a:pPr>
              <a:t>75</a:t>
            </a:fld>
            <a:endParaRPr lang="en-US" altLang="zh-CN"/>
          </a:p>
        </p:txBody>
      </p:sp>
      <p:pic>
        <p:nvPicPr>
          <p:cNvPr id="145410" name="Picture 2"/>
          <p:cNvPicPr>
            <a:picLocks noChangeAspect="1" noChangeArrowheads="1"/>
          </p:cNvPicPr>
          <p:nvPr/>
        </p:nvPicPr>
        <p:blipFill>
          <a:blip r:embed="rId2" cstate="print"/>
          <a:srcRect/>
          <a:stretch>
            <a:fillRect/>
          </a:stretch>
        </p:blipFill>
        <p:spPr bwMode="auto">
          <a:xfrm>
            <a:off x="2535145" y="4045323"/>
            <a:ext cx="6603998" cy="2191965"/>
          </a:xfrm>
          <a:prstGeom prst="rect">
            <a:avLst/>
          </a:prstGeom>
          <a:noFill/>
          <a:ln w="9525">
            <a:noFill/>
            <a:miter lim="800000"/>
            <a:headEnd/>
            <a:tailEnd/>
          </a:ln>
          <a:effectLst/>
        </p:spPr>
      </p:pic>
      <p:pic>
        <p:nvPicPr>
          <p:cNvPr id="145411" name="Picture 3"/>
          <p:cNvPicPr>
            <a:picLocks noChangeAspect="1" noChangeArrowheads="1"/>
          </p:cNvPicPr>
          <p:nvPr/>
        </p:nvPicPr>
        <p:blipFill>
          <a:blip r:embed="rId3" cstate="print"/>
          <a:srcRect/>
          <a:stretch>
            <a:fillRect/>
          </a:stretch>
        </p:blipFill>
        <p:spPr bwMode="auto">
          <a:xfrm>
            <a:off x="43542" y="1132114"/>
            <a:ext cx="2491603" cy="5682343"/>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Shortest Service (Seek) Time First (SSTF)</a:t>
            </a:r>
            <a:endParaRPr lang="zh-CN" altLang="en-US" dirty="0"/>
          </a:p>
        </p:txBody>
      </p:sp>
      <p:sp>
        <p:nvSpPr>
          <p:cNvPr id="3" name="内容占位符 2"/>
          <p:cNvSpPr>
            <a:spLocks noGrp="1"/>
          </p:cNvSpPr>
          <p:nvPr>
            <p:ph idx="1"/>
          </p:nvPr>
        </p:nvSpPr>
        <p:spPr>
          <a:xfrm>
            <a:off x="2627084" y="1175657"/>
            <a:ext cx="6088743" cy="2322279"/>
          </a:xfrm>
        </p:spPr>
        <p:txBody>
          <a:bodyPr/>
          <a:lstStyle/>
          <a:p>
            <a:pPr>
              <a:buNone/>
            </a:pPr>
            <a:r>
              <a:rPr lang="zh-CN" altLang="en-US" sz="2200" b="1" dirty="0" smtClean="0"/>
              <a:t>最短服务时间优先：</a:t>
            </a:r>
            <a:endParaRPr lang="en-US" altLang="zh-CN" sz="2200" b="1" dirty="0" smtClean="0"/>
          </a:p>
          <a:p>
            <a:r>
              <a:rPr lang="zh-CN" altLang="en-US" sz="2200" dirty="0" smtClean="0"/>
              <a:t>选择使磁头臂从当前位置开始移动最少的磁盘请求</a:t>
            </a:r>
            <a:endParaRPr lang="en-US" altLang="zh-CN" sz="2200" dirty="0" smtClean="0"/>
          </a:p>
          <a:p>
            <a:r>
              <a:rPr lang="zh-CN" altLang="en-US" sz="2200" dirty="0" smtClean="0"/>
              <a:t>优于</a:t>
            </a:r>
            <a:r>
              <a:rPr lang="en-US" altLang="zh-CN" sz="2200" dirty="0" smtClean="0"/>
              <a:t>FIFO</a:t>
            </a:r>
            <a:r>
              <a:rPr lang="zh-CN" altLang="en-US" sz="2200" dirty="0" smtClean="0"/>
              <a:t>，总是选择最小寻道时间，会出现饥饿现象（访问的不公平、平均匀性）</a:t>
            </a:r>
            <a:endParaRPr lang="zh-CN" altLang="en-US" sz="2200" dirty="0"/>
          </a:p>
        </p:txBody>
      </p:sp>
      <p:sp>
        <p:nvSpPr>
          <p:cNvPr id="5" name="灯片编号占位符 4"/>
          <p:cNvSpPr>
            <a:spLocks noGrp="1"/>
          </p:cNvSpPr>
          <p:nvPr>
            <p:ph type="sldNum" sz="quarter" idx="11"/>
          </p:nvPr>
        </p:nvSpPr>
        <p:spPr/>
        <p:txBody>
          <a:bodyPr/>
          <a:lstStyle/>
          <a:p>
            <a:pPr>
              <a:defRPr/>
            </a:pPr>
            <a:fld id="{2A5F4D79-7E66-4EF1-850E-A256F3AB9092}" type="slidenum">
              <a:rPr lang="zh-CN" altLang="en-US" smtClean="0"/>
              <a:pPr>
                <a:defRPr/>
              </a:pPr>
              <a:t>76</a:t>
            </a:fld>
            <a:endParaRPr lang="en-US" altLang="zh-CN"/>
          </a:p>
        </p:txBody>
      </p:sp>
      <p:pic>
        <p:nvPicPr>
          <p:cNvPr id="146434" name="Picture 2"/>
          <p:cNvPicPr>
            <a:picLocks noChangeAspect="1" noChangeArrowheads="1"/>
          </p:cNvPicPr>
          <p:nvPr/>
        </p:nvPicPr>
        <p:blipFill>
          <a:blip r:embed="rId2" cstate="print"/>
          <a:srcRect/>
          <a:stretch>
            <a:fillRect/>
          </a:stretch>
        </p:blipFill>
        <p:spPr bwMode="auto">
          <a:xfrm>
            <a:off x="88449" y="1153183"/>
            <a:ext cx="2466068" cy="5574189"/>
          </a:xfrm>
          <a:prstGeom prst="rect">
            <a:avLst/>
          </a:prstGeom>
          <a:noFill/>
          <a:ln w="9525">
            <a:noFill/>
            <a:miter lim="800000"/>
            <a:headEnd/>
            <a:tailEnd/>
          </a:ln>
          <a:effectLst/>
        </p:spPr>
      </p:pic>
      <p:pic>
        <p:nvPicPr>
          <p:cNvPr id="146435" name="Picture 3"/>
          <p:cNvPicPr>
            <a:picLocks noChangeAspect="1" noChangeArrowheads="1"/>
          </p:cNvPicPr>
          <p:nvPr/>
        </p:nvPicPr>
        <p:blipFill>
          <a:blip r:embed="rId3" cstate="print"/>
          <a:srcRect/>
          <a:stretch>
            <a:fillRect/>
          </a:stretch>
        </p:blipFill>
        <p:spPr bwMode="auto">
          <a:xfrm>
            <a:off x="2569024" y="3986833"/>
            <a:ext cx="6574976" cy="2137289"/>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Scan or “Elevator” Algorithm (SCAN)</a:t>
            </a:r>
            <a:endParaRPr lang="zh-CN" altLang="en-US" dirty="0"/>
          </a:p>
        </p:txBody>
      </p:sp>
      <p:sp>
        <p:nvSpPr>
          <p:cNvPr id="3" name="内容占位符 2"/>
          <p:cNvSpPr>
            <a:spLocks noGrp="1"/>
          </p:cNvSpPr>
          <p:nvPr>
            <p:ph idx="1"/>
          </p:nvPr>
        </p:nvSpPr>
        <p:spPr>
          <a:xfrm>
            <a:off x="2627084" y="1175657"/>
            <a:ext cx="6088743" cy="2322279"/>
          </a:xfrm>
        </p:spPr>
        <p:txBody>
          <a:bodyPr/>
          <a:lstStyle/>
          <a:p>
            <a:pPr>
              <a:buNone/>
            </a:pPr>
            <a:r>
              <a:rPr lang="zh-CN" altLang="en-US" sz="2200" b="1" dirty="0" smtClean="0"/>
              <a:t>扫描算法（或电梯算法）：</a:t>
            </a:r>
            <a:endParaRPr lang="en-US" altLang="zh-CN" sz="2200" b="1" dirty="0" smtClean="0"/>
          </a:p>
          <a:p>
            <a:r>
              <a:rPr lang="zh-CN" altLang="en-US" sz="2200" dirty="0" smtClean="0"/>
              <a:t>为了防止饥饿，磁头臂仅沿一个方向移动，并在途中满足所有未完成的请求</a:t>
            </a:r>
            <a:endParaRPr lang="en-US" altLang="zh-CN" sz="2200" dirty="0" smtClean="0"/>
          </a:p>
          <a:p>
            <a:r>
              <a:rPr lang="zh-CN" altLang="en-US" sz="2200" dirty="0" smtClean="0"/>
              <a:t>直到它到达这个方向上的最后一个磁道，或者这个方向上没有请求为止（</a:t>
            </a:r>
            <a:r>
              <a:rPr lang="en-US" altLang="zh-CN" sz="2200" dirty="0" smtClean="0"/>
              <a:t>look</a:t>
            </a:r>
            <a:r>
              <a:rPr lang="zh-CN" altLang="en-US" sz="2200" dirty="0" smtClean="0"/>
              <a:t>策略）</a:t>
            </a:r>
            <a:endParaRPr lang="en-US" altLang="zh-CN" sz="2200" dirty="0" smtClean="0"/>
          </a:p>
          <a:p>
            <a:r>
              <a:rPr lang="zh-CN" altLang="en-US" sz="2200" dirty="0" smtClean="0"/>
              <a:t> 调换方向</a:t>
            </a:r>
            <a:endParaRPr lang="zh-CN" altLang="en-US" sz="2200" dirty="0"/>
          </a:p>
        </p:txBody>
      </p:sp>
      <p:sp>
        <p:nvSpPr>
          <p:cNvPr id="5" name="灯片编号占位符 4"/>
          <p:cNvSpPr>
            <a:spLocks noGrp="1"/>
          </p:cNvSpPr>
          <p:nvPr>
            <p:ph type="sldNum" sz="quarter" idx="11"/>
          </p:nvPr>
        </p:nvSpPr>
        <p:spPr/>
        <p:txBody>
          <a:bodyPr/>
          <a:lstStyle/>
          <a:p>
            <a:pPr>
              <a:defRPr/>
            </a:pPr>
            <a:fld id="{2A5F4D79-7E66-4EF1-850E-A256F3AB9092}" type="slidenum">
              <a:rPr lang="zh-CN" altLang="en-US" smtClean="0"/>
              <a:pPr>
                <a:defRPr/>
              </a:pPr>
              <a:t>77</a:t>
            </a:fld>
            <a:endParaRPr lang="en-US" altLang="zh-CN"/>
          </a:p>
        </p:txBody>
      </p:sp>
      <p:pic>
        <p:nvPicPr>
          <p:cNvPr id="147458" name="Picture 2"/>
          <p:cNvPicPr>
            <a:picLocks noChangeAspect="1" noChangeArrowheads="1"/>
          </p:cNvPicPr>
          <p:nvPr/>
        </p:nvPicPr>
        <p:blipFill>
          <a:blip r:embed="rId2" cstate="print"/>
          <a:srcRect/>
          <a:stretch>
            <a:fillRect/>
          </a:stretch>
        </p:blipFill>
        <p:spPr bwMode="auto">
          <a:xfrm>
            <a:off x="2380343" y="3969303"/>
            <a:ext cx="6778171" cy="2136221"/>
          </a:xfrm>
          <a:prstGeom prst="rect">
            <a:avLst/>
          </a:prstGeom>
          <a:noFill/>
          <a:ln w="9525">
            <a:noFill/>
            <a:miter lim="800000"/>
            <a:headEnd/>
            <a:tailEnd/>
          </a:ln>
          <a:effectLst/>
        </p:spPr>
      </p:pic>
      <p:pic>
        <p:nvPicPr>
          <p:cNvPr id="147459" name="Picture 3"/>
          <p:cNvPicPr>
            <a:picLocks noChangeAspect="1" noChangeArrowheads="1"/>
          </p:cNvPicPr>
          <p:nvPr/>
        </p:nvPicPr>
        <p:blipFill>
          <a:blip r:embed="rId3" cstate="print"/>
          <a:srcRect/>
          <a:stretch>
            <a:fillRect/>
          </a:stretch>
        </p:blipFill>
        <p:spPr bwMode="auto">
          <a:xfrm>
            <a:off x="112488" y="1074058"/>
            <a:ext cx="2298897" cy="57404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SSTF and SCAN</a:t>
            </a:r>
            <a:endParaRPr lang="zh-CN" altLang="en-US" dirty="0"/>
          </a:p>
        </p:txBody>
      </p:sp>
      <p:sp>
        <p:nvSpPr>
          <p:cNvPr id="3" name="内容占位符 2"/>
          <p:cNvSpPr>
            <a:spLocks noGrp="1"/>
          </p:cNvSpPr>
          <p:nvPr>
            <p:ph idx="1"/>
          </p:nvPr>
        </p:nvSpPr>
        <p:spPr>
          <a:xfrm>
            <a:off x="457200" y="1065221"/>
            <a:ext cx="8229600" cy="879698"/>
          </a:xfrm>
        </p:spPr>
        <p:txBody>
          <a:bodyPr/>
          <a:lstStyle/>
          <a:p>
            <a:r>
              <a:rPr lang="zh-CN" altLang="en-US" sz="2400" dirty="0" smtClean="0"/>
              <a:t>最短服务时间优先不一定导致最小的总寻道时间！</a:t>
            </a:r>
            <a:endParaRPr lang="en-US" altLang="zh-CN" sz="2400" dirty="0" smtClean="0"/>
          </a:p>
          <a:p>
            <a:pPr lvl="1"/>
            <a:r>
              <a:rPr lang="zh-CN" altLang="en-US" sz="2000" dirty="0" smtClean="0"/>
              <a:t>局部最优可能导致左右摇摆</a:t>
            </a:r>
            <a:endParaRPr lang="zh-CN" altLang="en-US" sz="2000" dirty="0"/>
          </a:p>
        </p:txBody>
      </p:sp>
      <p:sp>
        <p:nvSpPr>
          <p:cNvPr id="5" name="灯片编号占位符 4"/>
          <p:cNvSpPr>
            <a:spLocks noGrp="1"/>
          </p:cNvSpPr>
          <p:nvPr>
            <p:ph type="sldNum" sz="quarter" idx="11"/>
          </p:nvPr>
        </p:nvSpPr>
        <p:spPr/>
        <p:txBody>
          <a:bodyPr/>
          <a:lstStyle/>
          <a:p>
            <a:pPr>
              <a:defRPr/>
            </a:pPr>
            <a:fld id="{2A5F4D79-7E66-4EF1-850E-A256F3AB9092}" type="slidenum">
              <a:rPr lang="zh-CN" altLang="en-US" smtClean="0"/>
              <a:pPr>
                <a:defRPr/>
              </a:pPr>
              <a:t>78</a:t>
            </a:fld>
            <a:endParaRPr lang="en-US" altLang="zh-CN"/>
          </a:p>
        </p:txBody>
      </p:sp>
      <p:pic>
        <p:nvPicPr>
          <p:cNvPr id="215042" name="Picture 2"/>
          <p:cNvPicPr>
            <a:picLocks noChangeAspect="1" noChangeArrowheads="1"/>
          </p:cNvPicPr>
          <p:nvPr/>
        </p:nvPicPr>
        <p:blipFill>
          <a:blip r:embed="rId2" cstate="print"/>
          <a:srcRect/>
          <a:stretch>
            <a:fillRect/>
          </a:stretch>
        </p:blipFill>
        <p:spPr bwMode="auto">
          <a:xfrm>
            <a:off x="1032781" y="1841735"/>
            <a:ext cx="6079212" cy="2608926"/>
          </a:xfrm>
          <a:prstGeom prst="rect">
            <a:avLst/>
          </a:prstGeom>
          <a:noFill/>
          <a:ln w="9525">
            <a:noFill/>
            <a:miter lim="800000"/>
            <a:headEnd/>
            <a:tailEnd/>
          </a:ln>
          <a:effectLst/>
        </p:spPr>
      </p:pic>
      <p:pic>
        <p:nvPicPr>
          <p:cNvPr id="215043" name="Picture 3"/>
          <p:cNvPicPr>
            <a:picLocks noChangeAspect="1" noChangeArrowheads="1"/>
          </p:cNvPicPr>
          <p:nvPr/>
        </p:nvPicPr>
        <p:blipFill>
          <a:blip r:embed="rId3" cstate="print"/>
          <a:srcRect/>
          <a:stretch>
            <a:fillRect/>
          </a:stretch>
        </p:blipFill>
        <p:spPr bwMode="auto">
          <a:xfrm>
            <a:off x="1048654" y="4402362"/>
            <a:ext cx="6135917" cy="2407990"/>
          </a:xfrm>
          <a:prstGeom prst="rect">
            <a:avLst/>
          </a:prstGeom>
          <a:noFill/>
          <a:ln w="9525">
            <a:noFill/>
            <a:miter lim="800000"/>
            <a:headEnd/>
            <a:tailEnd/>
          </a:ln>
          <a:effectLst/>
        </p:spPr>
      </p:pic>
      <p:sp>
        <p:nvSpPr>
          <p:cNvPr id="8" name="TextBox 7"/>
          <p:cNvSpPr txBox="1"/>
          <p:nvPr/>
        </p:nvSpPr>
        <p:spPr>
          <a:xfrm>
            <a:off x="7315210" y="3135084"/>
            <a:ext cx="841829" cy="369332"/>
          </a:xfrm>
          <a:prstGeom prst="rect">
            <a:avLst/>
          </a:prstGeom>
          <a:noFill/>
        </p:spPr>
        <p:txBody>
          <a:bodyPr wrap="square" rtlCol="0">
            <a:spAutoFit/>
          </a:bodyPr>
          <a:lstStyle/>
          <a:p>
            <a:r>
              <a:rPr lang="en-US" altLang="zh-CN" dirty="0" smtClean="0"/>
              <a:t>SSTF</a:t>
            </a:r>
            <a:endParaRPr lang="zh-CN" altLang="en-US" dirty="0"/>
          </a:p>
        </p:txBody>
      </p:sp>
      <p:sp>
        <p:nvSpPr>
          <p:cNvPr id="9" name="TextBox 8"/>
          <p:cNvSpPr txBox="1"/>
          <p:nvPr/>
        </p:nvSpPr>
        <p:spPr>
          <a:xfrm>
            <a:off x="7322470" y="5406528"/>
            <a:ext cx="841829" cy="369332"/>
          </a:xfrm>
          <a:prstGeom prst="rect">
            <a:avLst/>
          </a:prstGeom>
          <a:noFill/>
        </p:spPr>
        <p:txBody>
          <a:bodyPr wrap="square" rtlCol="0">
            <a:spAutoFit/>
          </a:bodyPr>
          <a:lstStyle/>
          <a:p>
            <a:r>
              <a:rPr lang="en-US" altLang="zh-CN" dirty="0" smtClean="0"/>
              <a:t>SCAN</a:t>
            </a:r>
            <a:endParaRPr lang="zh-CN" altLang="en-US" dirty="0"/>
          </a:p>
        </p:txBody>
      </p:sp>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p:cNvPicPr>
            <a:picLocks noChangeAspect="1" noChangeArrowheads="1"/>
          </p:cNvPicPr>
          <p:nvPr/>
        </p:nvPicPr>
        <p:blipFill>
          <a:blip r:embed="rId2" cstate="print"/>
          <a:srcRect/>
          <a:stretch>
            <a:fillRect/>
          </a:stretch>
        </p:blipFill>
        <p:spPr bwMode="auto">
          <a:xfrm>
            <a:off x="2354489" y="4028120"/>
            <a:ext cx="6789511" cy="2106890"/>
          </a:xfrm>
          <a:prstGeom prst="rect">
            <a:avLst/>
          </a:prstGeom>
          <a:noFill/>
          <a:ln w="9525">
            <a:noFill/>
            <a:miter lim="800000"/>
            <a:headEnd/>
            <a:tailEnd/>
          </a:ln>
          <a:effectLst/>
        </p:spPr>
      </p:pic>
      <p:sp>
        <p:nvSpPr>
          <p:cNvPr id="2" name="标题 1"/>
          <p:cNvSpPr>
            <a:spLocks noGrp="1"/>
          </p:cNvSpPr>
          <p:nvPr>
            <p:ph type="title"/>
          </p:nvPr>
        </p:nvSpPr>
        <p:spPr/>
        <p:txBody>
          <a:bodyPr/>
          <a:lstStyle/>
          <a:p>
            <a:r>
              <a:rPr lang="en-US" altLang="zh-CN" dirty="0" smtClean="0"/>
              <a:t>Circular Scan (C-SCAN)</a:t>
            </a:r>
            <a:endParaRPr lang="zh-CN" altLang="en-US" dirty="0"/>
          </a:p>
        </p:txBody>
      </p:sp>
      <p:sp>
        <p:nvSpPr>
          <p:cNvPr id="3" name="内容占位符 2"/>
          <p:cNvSpPr>
            <a:spLocks noGrp="1"/>
          </p:cNvSpPr>
          <p:nvPr>
            <p:ph idx="1"/>
          </p:nvPr>
        </p:nvSpPr>
        <p:spPr>
          <a:xfrm>
            <a:off x="2627084" y="1422395"/>
            <a:ext cx="6088743" cy="2322279"/>
          </a:xfrm>
        </p:spPr>
        <p:txBody>
          <a:bodyPr/>
          <a:lstStyle/>
          <a:p>
            <a:pPr>
              <a:buNone/>
            </a:pPr>
            <a:r>
              <a:rPr lang="zh-CN" altLang="en-US" sz="2200" b="1" dirty="0" smtClean="0"/>
              <a:t>循环扫描算法：</a:t>
            </a:r>
            <a:endParaRPr lang="en-US" altLang="zh-CN" sz="2200" b="1" dirty="0" smtClean="0"/>
          </a:p>
          <a:p>
            <a:r>
              <a:rPr lang="en-US" altLang="zh-CN" sz="2200" dirty="0" smtClean="0"/>
              <a:t>same as SCAN except the arm direction of movement is never reversed</a:t>
            </a:r>
          </a:p>
          <a:p>
            <a:r>
              <a:rPr lang="en-US" altLang="zh-CN" sz="2200" dirty="0" smtClean="0"/>
              <a:t>this reduces the maximum delay experienced by new requests that arrived at the opposite end of the disk</a:t>
            </a:r>
            <a:endParaRPr lang="zh-CN" altLang="en-US" sz="2200" dirty="0"/>
          </a:p>
        </p:txBody>
      </p:sp>
      <p:sp>
        <p:nvSpPr>
          <p:cNvPr id="5" name="灯片编号占位符 4"/>
          <p:cNvSpPr>
            <a:spLocks noGrp="1"/>
          </p:cNvSpPr>
          <p:nvPr>
            <p:ph type="sldNum" sz="quarter" idx="11"/>
          </p:nvPr>
        </p:nvSpPr>
        <p:spPr/>
        <p:txBody>
          <a:bodyPr/>
          <a:lstStyle/>
          <a:p>
            <a:pPr>
              <a:defRPr/>
            </a:pPr>
            <a:fld id="{2A5F4D79-7E66-4EF1-850E-A256F3AB9092}" type="slidenum">
              <a:rPr lang="zh-CN" altLang="en-US" smtClean="0"/>
              <a:pPr>
                <a:defRPr/>
              </a:pPr>
              <a:t>79</a:t>
            </a:fld>
            <a:endParaRPr lang="en-US" altLang="zh-CN"/>
          </a:p>
        </p:txBody>
      </p:sp>
      <p:pic>
        <p:nvPicPr>
          <p:cNvPr id="8" name="Picture 3"/>
          <p:cNvPicPr>
            <a:picLocks noChangeAspect="1" noChangeArrowheads="1"/>
          </p:cNvPicPr>
          <p:nvPr/>
        </p:nvPicPr>
        <p:blipFill>
          <a:blip r:embed="rId3" cstate="print"/>
          <a:srcRect/>
          <a:stretch>
            <a:fillRect/>
          </a:stretch>
        </p:blipFill>
        <p:spPr bwMode="auto">
          <a:xfrm>
            <a:off x="82335" y="1073663"/>
            <a:ext cx="2298008" cy="5755309"/>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171450"/>
            <a:ext cx="9144000" cy="1143000"/>
          </a:xfrm>
        </p:spPr>
        <p:txBody>
          <a:bodyPr/>
          <a:lstStyle/>
          <a:p>
            <a:r>
              <a:rPr lang="en-US" altLang="zh-CN" dirty="0" smtClean="0"/>
              <a:t>I/O devices vary hugely in data transfer speed</a:t>
            </a:r>
            <a:endParaRPr lang="zh-CN" altLang="en-US" dirty="0"/>
          </a:p>
        </p:txBody>
      </p:sp>
      <p:sp>
        <p:nvSpPr>
          <p:cNvPr id="4" name="页脚占位符 3"/>
          <p:cNvSpPr>
            <a:spLocks noGrp="1"/>
          </p:cNvSpPr>
          <p:nvPr>
            <p:ph type="ftr" sz="quarter" idx="10"/>
          </p:nvPr>
        </p:nvSpPr>
        <p:spPr>
          <a:xfrm>
            <a:off x="366713" y="6267677"/>
            <a:ext cx="7205662" cy="476250"/>
          </a:xfrm>
        </p:spPr>
        <p:txBody>
          <a:bodyPr/>
          <a:lstStyle/>
          <a:p>
            <a:pPr>
              <a:defRPr/>
            </a:pPr>
            <a:r>
              <a:rPr lang="zh-CN" altLang="en-US" smtClean="0"/>
              <a:t>USTC; 21000201-OPERATING SYSTEMS; FALL 2012; INSTRUCTOR: CHI ZHANG</a:t>
            </a:r>
            <a:endParaRPr lang="en-US" altLang="zh-CN"/>
          </a:p>
        </p:txBody>
      </p:sp>
      <p:pic>
        <p:nvPicPr>
          <p:cNvPr id="2050" name="Picture 2"/>
          <p:cNvPicPr>
            <a:picLocks noChangeAspect="1" noChangeArrowheads="1"/>
          </p:cNvPicPr>
          <p:nvPr/>
        </p:nvPicPr>
        <p:blipFill>
          <a:blip r:embed="rId2" cstate="print"/>
          <a:srcRect/>
          <a:stretch>
            <a:fillRect/>
          </a:stretch>
        </p:blipFill>
        <p:spPr bwMode="auto">
          <a:xfrm>
            <a:off x="174169" y="1132129"/>
            <a:ext cx="8577946" cy="5391144"/>
          </a:xfrm>
          <a:prstGeom prst="rect">
            <a:avLst/>
          </a:prstGeom>
          <a:noFill/>
          <a:ln w="9525">
            <a:noFill/>
            <a:miter lim="800000"/>
            <a:headEnd/>
            <a:tailEnd/>
          </a:ln>
          <a:effectLst/>
        </p:spPr>
      </p:pic>
      <p:sp>
        <p:nvSpPr>
          <p:cNvPr id="8" name="内容占位符 7"/>
          <p:cNvSpPr>
            <a:spLocks noGrp="1"/>
          </p:cNvSpPr>
          <p:nvPr>
            <p:ph idx="1"/>
          </p:nvPr>
        </p:nvSpPr>
        <p:spPr>
          <a:xfrm>
            <a:off x="3026219" y="6318026"/>
            <a:ext cx="3998686" cy="380320"/>
          </a:xfrm>
          <a:solidFill>
            <a:schemeClr val="bg1"/>
          </a:solidFill>
        </p:spPr>
        <p:txBody>
          <a:bodyPr/>
          <a:lstStyle/>
          <a:p>
            <a:pPr>
              <a:buNone/>
            </a:pPr>
            <a:r>
              <a:rPr lang="en-US" altLang="zh-CN" sz="1600" b="1" dirty="0" smtClean="0"/>
              <a:t>Typical I/O device date rate (bps)</a:t>
            </a:r>
            <a:endParaRPr lang="zh-CN" altLang="en-US" sz="1600" b="1" dirty="0"/>
          </a:p>
        </p:txBody>
      </p:sp>
      <p:sp>
        <p:nvSpPr>
          <p:cNvPr id="5" name="灯片编号占位符 4"/>
          <p:cNvSpPr>
            <a:spLocks noGrp="1"/>
          </p:cNvSpPr>
          <p:nvPr>
            <p:ph type="sldNum" sz="quarter" idx="11"/>
          </p:nvPr>
        </p:nvSpPr>
        <p:spPr>
          <a:xfrm>
            <a:off x="8185369" y="6498540"/>
            <a:ext cx="922337" cy="476250"/>
          </a:xfrm>
        </p:spPr>
        <p:txBody>
          <a:bodyPr/>
          <a:lstStyle/>
          <a:p>
            <a:pPr>
              <a:defRPr/>
            </a:pPr>
            <a:fld id="{2A5F4D79-7E66-4EF1-850E-A256F3AB9092}" type="slidenum">
              <a:rPr lang="zh-CN" altLang="en-US" smtClean="0"/>
              <a:pPr>
                <a:defRPr/>
              </a:pPr>
              <a:t>8</a:t>
            </a:fld>
            <a:endParaRPr lang="en-US" altLang="zh-CN" dirty="0"/>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磁盘调度小结</a:t>
            </a:r>
            <a:endParaRPr lang="zh-CN" altLang="en-US" dirty="0"/>
          </a:p>
        </p:txBody>
      </p:sp>
      <p:graphicFrame>
        <p:nvGraphicFramePr>
          <p:cNvPr id="6" name="内容占位符 5"/>
          <p:cNvGraphicFramePr>
            <a:graphicFrameLocks noGrp="1"/>
          </p:cNvGraphicFramePr>
          <p:nvPr>
            <p:ph idx="1"/>
          </p:nvPr>
        </p:nvGraphicFramePr>
        <p:xfrm>
          <a:off x="508004" y="1270446"/>
          <a:ext cx="8200575" cy="4777939"/>
        </p:xfrm>
        <a:graphic>
          <a:graphicData uri="http://schemas.openxmlformats.org/drawingml/2006/table">
            <a:tbl>
              <a:tblPr/>
              <a:tblGrid>
                <a:gridCol w="1727256"/>
                <a:gridCol w="2119029"/>
                <a:gridCol w="2148115"/>
                <a:gridCol w="2206175"/>
              </a:tblGrid>
              <a:tr h="724875">
                <a:tc>
                  <a:txBody>
                    <a:bodyPr/>
                    <a:lstStyle/>
                    <a:p>
                      <a:pPr algn="ctr">
                        <a:spcAft>
                          <a:spcPts val="0"/>
                        </a:spcAft>
                      </a:pPr>
                      <a:r>
                        <a:rPr lang="zh-CN" sz="2400" kern="100" dirty="0">
                          <a:latin typeface="Times New Roman"/>
                          <a:ea typeface="宋体"/>
                        </a:rPr>
                        <a:t>调度算法</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400" kern="100" dirty="0">
                          <a:latin typeface="Times New Roman"/>
                          <a:ea typeface="宋体"/>
                        </a:rPr>
                        <a:t>为解决什么问题而引入</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400" kern="100" dirty="0">
                          <a:latin typeface="Times New Roman"/>
                          <a:ea typeface="宋体"/>
                        </a:rPr>
                        <a:t>优点</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2400" kern="100" dirty="0">
                          <a:latin typeface="Times New Roman"/>
                          <a:ea typeface="宋体"/>
                        </a:rPr>
                        <a:t>缺点</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028899">
                <a:tc>
                  <a:txBody>
                    <a:bodyPr/>
                    <a:lstStyle/>
                    <a:p>
                      <a:pPr algn="l">
                        <a:spcAft>
                          <a:spcPts val="0"/>
                        </a:spcAft>
                      </a:pPr>
                      <a:r>
                        <a:rPr lang="en-US" sz="2200" kern="100" dirty="0">
                          <a:latin typeface="Times New Roman"/>
                          <a:ea typeface="宋体"/>
                        </a:rPr>
                        <a:t>FIFO </a:t>
                      </a:r>
                      <a:endParaRPr lang="en-US" sz="2200" kern="100" dirty="0" smtClean="0">
                        <a:latin typeface="Times New Roman"/>
                        <a:ea typeface="宋体"/>
                      </a:endParaRPr>
                    </a:p>
                    <a:p>
                      <a:pPr algn="l">
                        <a:spcAft>
                          <a:spcPts val="0"/>
                        </a:spcAft>
                      </a:pPr>
                      <a:r>
                        <a:rPr lang="zh-CN" sz="2200" kern="100" dirty="0" smtClean="0">
                          <a:latin typeface="Times New Roman"/>
                          <a:ea typeface="宋体"/>
                        </a:rPr>
                        <a:t>先进先出</a:t>
                      </a:r>
                      <a:endParaRPr lang="zh-CN" sz="2200" kern="100" dirty="0">
                        <a:latin typeface="Times New Roman"/>
                        <a:ea typeface="宋体"/>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altLang="en-US" sz="2200" kern="100" dirty="0" smtClean="0">
                          <a:latin typeface="Times New Roman"/>
                          <a:ea typeface="宋体"/>
                        </a:rPr>
                        <a:t>直观的解决方案</a:t>
                      </a:r>
                      <a:endParaRPr lang="en-US" sz="2200" kern="100" dirty="0">
                        <a:latin typeface="Times New Roman"/>
                        <a:ea typeface="宋体"/>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2200" kern="100">
                          <a:latin typeface="Times New Roman"/>
                          <a:ea typeface="宋体"/>
                        </a:rPr>
                        <a:t>简单、公平</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2200" kern="100" dirty="0">
                          <a:latin typeface="Times New Roman"/>
                          <a:ea typeface="宋体"/>
                        </a:rPr>
                        <a:t>未对寻道进行优化，所以平均寻道时间较</a:t>
                      </a:r>
                      <a:r>
                        <a:rPr lang="zh-CN" sz="2200" kern="100" dirty="0" smtClean="0">
                          <a:latin typeface="Times New Roman"/>
                          <a:ea typeface="宋体"/>
                        </a:rPr>
                        <a:t>长</a:t>
                      </a:r>
                      <a:endParaRPr lang="zh-CN" sz="2200" kern="100" dirty="0">
                        <a:latin typeface="Times New Roman"/>
                        <a:ea typeface="宋体"/>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002345">
                <a:tc>
                  <a:txBody>
                    <a:bodyPr/>
                    <a:lstStyle/>
                    <a:p>
                      <a:pPr algn="l">
                        <a:spcAft>
                          <a:spcPts val="0"/>
                        </a:spcAft>
                      </a:pPr>
                      <a:r>
                        <a:rPr lang="en-US" sz="2200" kern="100" dirty="0">
                          <a:latin typeface="Times New Roman"/>
                          <a:ea typeface="宋体"/>
                        </a:rPr>
                        <a:t>SSTF </a:t>
                      </a:r>
                      <a:endParaRPr lang="en-US" sz="2200" kern="100" dirty="0" smtClean="0">
                        <a:latin typeface="Times New Roman"/>
                        <a:ea typeface="宋体"/>
                      </a:endParaRPr>
                    </a:p>
                    <a:p>
                      <a:pPr algn="l">
                        <a:spcAft>
                          <a:spcPts val="0"/>
                        </a:spcAft>
                      </a:pPr>
                      <a:r>
                        <a:rPr lang="zh-CN" sz="2200" kern="100" dirty="0" smtClean="0">
                          <a:latin typeface="Times New Roman"/>
                          <a:ea typeface="宋体"/>
                        </a:rPr>
                        <a:t>最短服务时间</a:t>
                      </a:r>
                      <a:r>
                        <a:rPr lang="zh-CN" sz="2200" kern="100" dirty="0">
                          <a:latin typeface="Times New Roman"/>
                          <a:ea typeface="宋体"/>
                        </a:rPr>
                        <a:t>优先</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2200" kern="100">
                          <a:latin typeface="Times New Roman"/>
                          <a:ea typeface="宋体"/>
                        </a:rPr>
                        <a:t>为了解决</a:t>
                      </a:r>
                      <a:r>
                        <a:rPr lang="en-US" sz="2200" kern="100">
                          <a:latin typeface="Times New Roman"/>
                          <a:ea typeface="宋体"/>
                        </a:rPr>
                        <a:t>FIFO</a:t>
                      </a:r>
                      <a:r>
                        <a:rPr lang="zh-CN" sz="2200" kern="100">
                          <a:latin typeface="Times New Roman"/>
                          <a:ea typeface="宋体"/>
                        </a:rPr>
                        <a:t>算法平均寻道时间过长的问题</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2200" kern="100">
                          <a:latin typeface="Times New Roman"/>
                          <a:ea typeface="宋体"/>
                        </a:rPr>
                        <a:t>比</a:t>
                      </a:r>
                      <a:r>
                        <a:rPr lang="en-US" sz="2200" kern="100">
                          <a:latin typeface="Times New Roman"/>
                          <a:ea typeface="宋体"/>
                        </a:rPr>
                        <a:t>FIFO</a:t>
                      </a:r>
                      <a:r>
                        <a:rPr lang="zh-CN" sz="2200" kern="100">
                          <a:latin typeface="Times New Roman"/>
                          <a:ea typeface="宋体"/>
                        </a:rPr>
                        <a:t>的平均寻道时间要短</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2200" kern="100">
                          <a:latin typeface="Times New Roman"/>
                          <a:ea typeface="宋体"/>
                        </a:rPr>
                        <a:t>并非最优，而且会导致“饥饿”现象</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996703">
                <a:tc>
                  <a:txBody>
                    <a:bodyPr/>
                    <a:lstStyle/>
                    <a:p>
                      <a:pPr algn="l">
                        <a:spcAft>
                          <a:spcPts val="0"/>
                        </a:spcAft>
                      </a:pPr>
                      <a:r>
                        <a:rPr lang="en-US" sz="2200" kern="100" dirty="0">
                          <a:latin typeface="Times New Roman"/>
                          <a:ea typeface="宋体"/>
                        </a:rPr>
                        <a:t>SCAN </a:t>
                      </a:r>
                      <a:endParaRPr lang="en-US" sz="2200" kern="100" dirty="0" smtClean="0">
                        <a:latin typeface="Times New Roman"/>
                        <a:ea typeface="宋体"/>
                      </a:endParaRPr>
                    </a:p>
                    <a:p>
                      <a:pPr algn="l">
                        <a:spcAft>
                          <a:spcPts val="0"/>
                        </a:spcAft>
                      </a:pPr>
                      <a:r>
                        <a:rPr lang="zh-CN" sz="2200" kern="100" dirty="0" smtClean="0">
                          <a:latin typeface="Times New Roman"/>
                          <a:ea typeface="宋体"/>
                        </a:rPr>
                        <a:t>扫描</a:t>
                      </a:r>
                      <a:r>
                        <a:rPr lang="zh-CN" sz="2200" kern="100" dirty="0">
                          <a:latin typeface="Times New Roman"/>
                          <a:ea typeface="宋体"/>
                        </a:rPr>
                        <a:t>（电梯）</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2200" kern="100">
                          <a:latin typeface="Times New Roman"/>
                          <a:ea typeface="宋体"/>
                        </a:rPr>
                        <a:t>为了解决</a:t>
                      </a:r>
                      <a:r>
                        <a:rPr lang="en-US" sz="2200" kern="100">
                          <a:latin typeface="Times New Roman"/>
                          <a:ea typeface="宋体"/>
                        </a:rPr>
                        <a:t>SSTF</a:t>
                      </a:r>
                      <a:r>
                        <a:rPr lang="zh-CN" sz="2200" kern="100">
                          <a:latin typeface="Times New Roman"/>
                          <a:ea typeface="宋体"/>
                        </a:rPr>
                        <a:t>导致的“饥饿”现象</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2200" kern="100">
                          <a:latin typeface="Times New Roman"/>
                          <a:ea typeface="宋体"/>
                        </a:rPr>
                        <a:t>兼顾了较小的寻道时间和防止饥饿</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2200" kern="100">
                          <a:latin typeface="Times New Roman"/>
                          <a:ea typeface="宋体"/>
                        </a:rPr>
                        <a:t>偏向于两端（最内、最外）的磁道</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996703">
                <a:tc>
                  <a:txBody>
                    <a:bodyPr/>
                    <a:lstStyle/>
                    <a:p>
                      <a:pPr algn="l">
                        <a:spcAft>
                          <a:spcPts val="0"/>
                        </a:spcAft>
                      </a:pPr>
                      <a:r>
                        <a:rPr lang="en-US" sz="2200" kern="100" dirty="0">
                          <a:latin typeface="Times New Roman"/>
                          <a:ea typeface="宋体"/>
                        </a:rPr>
                        <a:t>C-SCAN </a:t>
                      </a:r>
                      <a:endParaRPr lang="en-US" sz="2200" kern="100" dirty="0" smtClean="0">
                        <a:latin typeface="Times New Roman"/>
                        <a:ea typeface="宋体"/>
                      </a:endParaRPr>
                    </a:p>
                    <a:p>
                      <a:pPr algn="l">
                        <a:spcAft>
                          <a:spcPts val="0"/>
                        </a:spcAft>
                      </a:pPr>
                      <a:r>
                        <a:rPr lang="zh-CN" sz="2200" kern="100" dirty="0" smtClean="0">
                          <a:latin typeface="Times New Roman"/>
                          <a:ea typeface="宋体"/>
                        </a:rPr>
                        <a:t>循环</a:t>
                      </a:r>
                      <a:r>
                        <a:rPr lang="zh-CN" sz="2200" kern="100" dirty="0">
                          <a:latin typeface="Times New Roman"/>
                          <a:ea typeface="宋体"/>
                        </a:rPr>
                        <a:t>扫描</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2200" kern="100">
                          <a:latin typeface="Times New Roman"/>
                          <a:ea typeface="宋体"/>
                        </a:rPr>
                        <a:t>为了解决</a:t>
                      </a:r>
                      <a:r>
                        <a:rPr lang="en-US" sz="2200" kern="100">
                          <a:latin typeface="Times New Roman"/>
                          <a:ea typeface="宋体"/>
                        </a:rPr>
                        <a:t>SCAN</a:t>
                      </a:r>
                      <a:r>
                        <a:rPr lang="zh-CN" sz="2200" kern="100">
                          <a:latin typeface="Times New Roman"/>
                          <a:ea typeface="宋体"/>
                        </a:rPr>
                        <a:t>的偏好</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2200" kern="100">
                          <a:latin typeface="Times New Roman"/>
                          <a:ea typeface="宋体"/>
                        </a:rPr>
                        <a:t>兼顾了较小的寻道时间和防止饥饿</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2200" kern="100" dirty="0">
                          <a:latin typeface="Times New Roman"/>
                          <a:ea typeface="宋体"/>
                        </a:rPr>
                        <a:t>磁臂</a:t>
                      </a:r>
                      <a:r>
                        <a:rPr lang="zh-CN" sz="2200" kern="100" dirty="0" smtClean="0">
                          <a:latin typeface="Times New Roman"/>
                          <a:ea typeface="宋体"/>
                        </a:rPr>
                        <a:t>黏着</a:t>
                      </a:r>
                      <a:r>
                        <a:rPr lang="zh-CN" altLang="en-US" sz="2200" kern="100" dirty="0" smtClean="0">
                          <a:latin typeface="Times New Roman"/>
                          <a:ea typeface="宋体"/>
                        </a:rPr>
                        <a:t>（</a:t>
                      </a:r>
                      <a:r>
                        <a:rPr lang="zh-CN" altLang="zh-CN" sz="2200" kern="100" dirty="0" smtClean="0">
                          <a:latin typeface="Times New Roman"/>
                          <a:ea typeface="宋体"/>
                        </a:rPr>
                        <a:t>磁臂</a:t>
                      </a:r>
                      <a:r>
                        <a:rPr lang="zh-CN" altLang="en-US" sz="2200" kern="100" dirty="0" smtClean="0">
                          <a:latin typeface="Times New Roman"/>
                          <a:ea typeface="宋体"/>
                        </a:rPr>
                        <a:t>长期停留在某处不动的情况）</a:t>
                      </a:r>
                      <a:endParaRPr lang="zh-CN" sz="2200" kern="100" dirty="0">
                        <a:latin typeface="Times New Roman"/>
                        <a:ea typeface="宋体"/>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4" name="页脚占位符 3"/>
          <p:cNvSpPr>
            <a:spLocks noGrp="1"/>
          </p:cNvSpPr>
          <p:nvPr>
            <p:ph type="ftr" sz="quarter" idx="10"/>
          </p:nvPr>
        </p:nvSpPr>
        <p:spPr/>
        <p:txBody>
          <a:bodyPr/>
          <a:lstStyle/>
          <a:p>
            <a:pPr>
              <a:defRPr/>
            </a:pPr>
            <a:r>
              <a:rPr lang="zh-CN" altLang="en-US" dirty="0" smtClean="0"/>
              <a:t>USTC</a:t>
            </a:r>
            <a:r>
              <a:rPr lang="en-US" altLang="zh-CN" dirty="0" smtClean="0"/>
              <a:t>-</a:t>
            </a:r>
            <a:r>
              <a:rPr lang="zh-CN" altLang="en-US" dirty="0" smtClean="0"/>
              <a:t>21000201-OPERATING SYSTEMS; </a:t>
            </a:r>
            <a:r>
              <a:rPr lang="de-DE" altLang="zh-CN" dirty="0" smtClean="0"/>
              <a:t>FALL 2016; INSTRUCTOR: LINGBO WEI</a:t>
            </a:r>
            <a:endParaRPr lang="en-US" altLang="zh-CN" dirty="0"/>
          </a:p>
        </p:txBody>
      </p:sp>
      <p:sp>
        <p:nvSpPr>
          <p:cNvPr id="5" name="灯片编号占位符 4"/>
          <p:cNvSpPr>
            <a:spLocks noGrp="1"/>
          </p:cNvSpPr>
          <p:nvPr>
            <p:ph type="sldNum" sz="quarter" idx="11"/>
          </p:nvPr>
        </p:nvSpPr>
        <p:spPr/>
        <p:txBody>
          <a:bodyPr/>
          <a:lstStyle/>
          <a:p>
            <a:pPr>
              <a:defRPr/>
            </a:pPr>
            <a:fld id="{2A5F4D79-7E66-4EF1-850E-A256F3AB9092}" type="slidenum">
              <a:rPr lang="zh-CN" altLang="en-US" smtClean="0"/>
              <a:pPr>
                <a:defRPr/>
              </a:pPr>
              <a:t>80</a:t>
            </a:fld>
            <a:endParaRPr lang="en-US" altLang="zh-CN"/>
          </a:p>
        </p:txBody>
      </p:sp>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RAID  </a:t>
            </a:r>
            <a:r>
              <a:rPr lang="zh-CN" altLang="en-US" dirty="0" smtClean="0"/>
              <a:t>独立磁盘冗余阵列</a:t>
            </a:r>
            <a:endParaRPr lang="zh-CN" altLang="en-US" dirty="0"/>
          </a:p>
        </p:txBody>
      </p:sp>
      <p:sp>
        <p:nvSpPr>
          <p:cNvPr id="3" name="内容占位符 2"/>
          <p:cNvSpPr>
            <a:spLocks noGrp="1"/>
          </p:cNvSpPr>
          <p:nvPr>
            <p:ph idx="1"/>
          </p:nvPr>
        </p:nvSpPr>
        <p:spPr>
          <a:xfrm>
            <a:off x="457200" y="1253903"/>
            <a:ext cx="8229600" cy="4641850"/>
          </a:xfrm>
        </p:spPr>
        <p:txBody>
          <a:bodyPr/>
          <a:lstStyle/>
          <a:p>
            <a:r>
              <a:rPr lang="zh-CN" altLang="en-US" sz="2400" dirty="0" smtClean="0"/>
              <a:t>使用多个并行的磁盘</a:t>
            </a:r>
            <a:endParaRPr lang="en-NZ" altLang="zh-CN" sz="2400" dirty="0" smtClean="0"/>
          </a:p>
          <a:p>
            <a:pPr lvl="1"/>
            <a:r>
              <a:rPr lang="zh-CN" altLang="en-US" sz="2000" dirty="0" smtClean="0"/>
              <a:t>磁盘臂并行读写，提高磁盘</a:t>
            </a:r>
            <a:r>
              <a:rPr lang="en-US" altLang="zh-CN" sz="2000" dirty="0" smtClean="0"/>
              <a:t>I/O</a:t>
            </a:r>
            <a:r>
              <a:rPr lang="zh-CN" altLang="en-US" sz="2000" dirty="0" smtClean="0"/>
              <a:t>性能（吞吐量）</a:t>
            </a:r>
            <a:endParaRPr lang="en-NZ" altLang="zh-CN" dirty="0" smtClean="0"/>
          </a:p>
          <a:p>
            <a:pPr lvl="1"/>
            <a:r>
              <a:rPr lang="zh-CN" altLang="en-US" sz="2000" dirty="0" smtClean="0"/>
              <a:t>存储检验信息，从磁盘故障中恢复数据（可靠性、可用性）</a:t>
            </a:r>
            <a:endParaRPr lang="en-US" altLang="zh-CN" sz="2000" dirty="0" smtClean="0"/>
          </a:p>
          <a:p>
            <a:pPr lvl="1"/>
            <a:endParaRPr lang="en-NZ" altLang="zh-CN" sz="2000" dirty="0" smtClean="0"/>
          </a:p>
          <a:p>
            <a:r>
              <a:rPr lang="zh-CN" altLang="en-US" sz="2400" dirty="0"/>
              <a:t>独立磁盘冗余</a:t>
            </a:r>
            <a:r>
              <a:rPr lang="zh-CN" altLang="en-US" sz="2400" dirty="0" smtClean="0"/>
              <a:t>阵列，</a:t>
            </a:r>
            <a:r>
              <a:rPr lang="en-US" altLang="zh-CN" sz="2400" dirty="0" smtClean="0"/>
              <a:t>(</a:t>
            </a:r>
            <a:r>
              <a:rPr lang="en-US" altLang="zh-CN" sz="2400" dirty="0" smtClean="0"/>
              <a:t>Redundant </a:t>
            </a:r>
            <a:r>
              <a:rPr lang="en-US" altLang="zh-CN" sz="2400" dirty="0" smtClean="0"/>
              <a:t>Array of Independent </a:t>
            </a:r>
            <a:r>
              <a:rPr lang="en-US" altLang="zh-CN" sz="2400" dirty="0" smtClean="0"/>
              <a:t>Disks, RAID)-</a:t>
            </a:r>
            <a:r>
              <a:rPr lang="zh-CN" altLang="en-US" sz="2400" dirty="0" smtClean="0"/>
              <a:t>磁盘管理技术</a:t>
            </a:r>
            <a:endParaRPr lang="en-US" altLang="zh-CN" sz="2400" dirty="0" smtClean="0"/>
          </a:p>
          <a:p>
            <a:pPr lvl="1"/>
            <a:r>
              <a:rPr lang="zh-CN" altLang="en-US" sz="2000" dirty="0" smtClean="0"/>
              <a:t>一组物理磁盘组成的磁盘阵列，被操作系统视为一个逻辑磁盘</a:t>
            </a:r>
            <a:endParaRPr lang="en-US" altLang="zh-CN" sz="2000" dirty="0" smtClean="0"/>
          </a:p>
          <a:p>
            <a:pPr lvl="1"/>
            <a:r>
              <a:rPr lang="zh-CN" altLang="en-US" sz="2000" dirty="0" smtClean="0"/>
              <a:t>数据被存储在磁盘阵列中</a:t>
            </a:r>
            <a:endParaRPr lang="en-US" altLang="zh-CN" sz="2000" dirty="0" smtClean="0"/>
          </a:p>
          <a:p>
            <a:pPr lvl="1"/>
            <a:r>
              <a:rPr lang="zh-CN" altLang="en-US" sz="2000" dirty="0" smtClean="0"/>
              <a:t>冗余磁盘空间存储</a:t>
            </a:r>
            <a:r>
              <a:rPr lang="zh-CN" altLang="en-US" sz="2000" dirty="0"/>
              <a:t>检验信息</a:t>
            </a:r>
            <a:r>
              <a:rPr lang="zh-CN" altLang="en-US" sz="2000" dirty="0" smtClean="0"/>
              <a:t>，用来从磁盘</a:t>
            </a:r>
            <a:r>
              <a:rPr lang="zh-CN" altLang="en-US" sz="2000" dirty="0"/>
              <a:t>故障中恢复</a:t>
            </a:r>
            <a:r>
              <a:rPr lang="zh-CN" altLang="en-US" sz="2000" dirty="0" smtClean="0"/>
              <a:t>数据</a:t>
            </a:r>
            <a:endParaRPr lang="en-US" altLang="zh-CN" sz="2000" dirty="0" smtClean="0"/>
          </a:p>
          <a:p>
            <a:endParaRPr lang="zh-CN" altLang="en-US" dirty="0"/>
          </a:p>
        </p:txBody>
      </p:sp>
      <p:sp>
        <p:nvSpPr>
          <p:cNvPr id="4" name="页脚占位符 3"/>
          <p:cNvSpPr>
            <a:spLocks noGrp="1"/>
          </p:cNvSpPr>
          <p:nvPr>
            <p:ph type="ftr" sz="quarter" idx="10"/>
          </p:nvPr>
        </p:nvSpPr>
        <p:spPr/>
        <p:txBody>
          <a:bodyPr/>
          <a:lstStyle/>
          <a:p>
            <a:pPr>
              <a:defRPr/>
            </a:pPr>
            <a:r>
              <a:rPr lang="zh-CN" altLang="en-US" dirty="0" smtClean="0"/>
              <a:t>USTC</a:t>
            </a:r>
            <a:r>
              <a:rPr lang="en-US" altLang="zh-CN" dirty="0" smtClean="0"/>
              <a:t>-</a:t>
            </a:r>
            <a:r>
              <a:rPr lang="zh-CN" altLang="en-US" dirty="0" smtClean="0"/>
              <a:t>21000201-OPERATING SYSTEMS; </a:t>
            </a:r>
            <a:r>
              <a:rPr lang="de-DE" altLang="zh-CN" dirty="0" smtClean="0"/>
              <a:t>FALL 2016; INSTRUCTOR: LINGBO WEI</a:t>
            </a:r>
            <a:endParaRPr lang="en-US" altLang="zh-CN" dirty="0"/>
          </a:p>
        </p:txBody>
      </p:sp>
      <p:sp>
        <p:nvSpPr>
          <p:cNvPr id="5" name="灯片编号占位符 4"/>
          <p:cNvSpPr>
            <a:spLocks noGrp="1"/>
          </p:cNvSpPr>
          <p:nvPr>
            <p:ph type="sldNum" sz="quarter" idx="11"/>
          </p:nvPr>
        </p:nvSpPr>
        <p:spPr/>
        <p:txBody>
          <a:bodyPr/>
          <a:lstStyle/>
          <a:p>
            <a:pPr>
              <a:defRPr/>
            </a:pPr>
            <a:fld id="{2A5F4D79-7E66-4EF1-850E-A256F3AB9092}" type="slidenum">
              <a:rPr lang="zh-CN" altLang="en-US" smtClean="0"/>
              <a:pPr>
                <a:defRPr/>
              </a:pPr>
              <a:t>81</a:t>
            </a:fld>
            <a:endParaRPr lang="en-US" altLang="zh-CN"/>
          </a:p>
        </p:txBody>
      </p:sp>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RAID 0-Stripped</a:t>
            </a:r>
            <a:endParaRPr lang="zh-CN" altLang="en-US" dirty="0"/>
          </a:p>
        </p:txBody>
      </p:sp>
      <p:sp>
        <p:nvSpPr>
          <p:cNvPr id="3" name="内容占位符 2"/>
          <p:cNvSpPr>
            <a:spLocks noGrp="1"/>
          </p:cNvSpPr>
          <p:nvPr>
            <p:ph idx="1"/>
          </p:nvPr>
        </p:nvSpPr>
        <p:spPr>
          <a:xfrm>
            <a:off x="457200" y="1340987"/>
            <a:ext cx="8229600" cy="1445758"/>
          </a:xfrm>
        </p:spPr>
        <p:txBody>
          <a:bodyPr/>
          <a:lstStyle/>
          <a:p>
            <a:r>
              <a:rPr lang="en-US" altLang="zh-CN" sz="2400" dirty="0" smtClean="0"/>
              <a:t>Not a true RAID – no redundancy</a:t>
            </a:r>
          </a:p>
          <a:p>
            <a:r>
              <a:rPr lang="en-US" altLang="zh-CN" sz="2400" dirty="0" smtClean="0"/>
              <a:t>Disk failure is catastrophic</a:t>
            </a:r>
          </a:p>
          <a:p>
            <a:r>
              <a:rPr lang="en-US" altLang="zh-CN" sz="2400" dirty="0" smtClean="0"/>
              <a:t>Very fast due to parallel read/write</a:t>
            </a:r>
            <a:endParaRPr lang="zh-CN" altLang="en-US" sz="2400" dirty="0"/>
          </a:p>
        </p:txBody>
      </p:sp>
      <p:sp>
        <p:nvSpPr>
          <p:cNvPr id="4" name="页脚占位符 3"/>
          <p:cNvSpPr>
            <a:spLocks noGrp="1"/>
          </p:cNvSpPr>
          <p:nvPr>
            <p:ph type="ftr" sz="quarter" idx="10"/>
          </p:nvPr>
        </p:nvSpPr>
        <p:spPr/>
        <p:txBody>
          <a:bodyPr/>
          <a:lstStyle/>
          <a:p>
            <a:pPr>
              <a:defRPr/>
            </a:pPr>
            <a:r>
              <a:rPr lang="zh-CN" altLang="en-US" dirty="0" smtClean="0"/>
              <a:t>USTC</a:t>
            </a:r>
            <a:r>
              <a:rPr lang="en-US" altLang="zh-CN" dirty="0" smtClean="0"/>
              <a:t>-</a:t>
            </a:r>
            <a:r>
              <a:rPr lang="zh-CN" altLang="en-US" dirty="0" smtClean="0"/>
              <a:t>21000201-OPERATING SYSTEMS; </a:t>
            </a:r>
            <a:r>
              <a:rPr lang="de-DE" altLang="zh-CN" dirty="0" smtClean="0"/>
              <a:t>FALL 2016; INSTRUCTOR: LINGBO WEI</a:t>
            </a:r>
            <a:endParaRPr lang="en-US" altLang="zh-CN" dirty="0"/>
          </a:p>
        </p:txBody>
      </p:sp>
      <p:sp>
        <p:nvSpPr>
          <p:cNvPr id="5" name="灯片编号占位符 4"/>
          <p:cNvSpPr>
            <a:spLocks noGrp="1"/>
          </p:cNvSpPr>
          <p:nvPr>
            <p:ph type="sldNum" sz="quarter" idx="11"/>
          </p:nvPr>
        </p:nvSpPr>
        <p:spPr/>
        <p:txBody>
          <a:bodyPr/>
          <a:lstStyle/>
          <a:p>
            <a:pPr>
              <a:defRPr/>
            </a:pPr>
            <a:fld id="{2A5F4D79-7E66-4EF1-850E-A256F3AB9092}" type="slidenum">
              <a:rPr lang="zh-CN" altLang="en-US" smtClean="0"/>
              <a:pPr>
                <a:defRPr/>
              </a:pPr>
              <a:t>82</a:t>
            </a:fld>
            <a:endParaRPr lang="en-US" altLang="zh-CN"/>
          </a:p>
        </p:txBody>
      </p:sp>
      <p:pic>
        <p:nvPicPr>
          <p:cNvPr id="240642" name="Picture 2"/>
          <p:cNvPicPr>
            <a:picLocks noChangeAspect="1" noChangeArrowheads="1"/>
          </p:cNvPicPr>
          <p:nvPr/>
        </p:nvPicPr>
        <p:blipFill>
          <a:blip r:embed="rId2" cstate="print"/>
          <a:srcRect/>
          <a:stretch>
            <a:fillRect/>
          </a:stretch>
        </p:blipFill>
        <p:spPr bwMode="auto">
          <a:xfrm>
            <a:off x="363312" y="2931893"/>
            <a:ext cx="6208269" cy="283142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RAID 0-Stripped</a:t>
            </a:r>
            <a:endParaRPr lang="zh-CN" altLang="en-US" dirty="0"/>
          </a:p>
        </p:txBody>
      </p:sp>
      <p:sp>
        <p:nvSpPr>
          <p:cNvPr id="4" name="页脚占位符 3"/>
          <p:cNvSpPr>
            <a:spLocks noGrp="1"/>
          </p:cNvSpPr>
          <p:nvPr>
            <p:ph type="ftr" sz="quarter" idx="10"/>
          </p:nvPr>
        </p:nvSpPr>
        <p:spPr/>
        <p:txBody>
          <a:bodyPr/>
          <a:lstStyle/>
          <a:p>
            <a:pPr>
              <a:defRPr/>
            </a:pPr>
            <a:r>
              <a:rPr lang="zh-CN" altLang="en-US" dirty="0" smtClean="0"/>
              <a:t>USTC</a:t>
            </a:r>
            <a:r>
              <a:rPr lang="en-US" altLang="zh-CN" dirty="0" smtClean="0"/>
              <a:t>-</a:t>
            </a:r>
            <a:r>
              <a:rPr lang="zh-CN" altLang="en-US" dirty="0" smtClean="0"/>
              <a:t>21000201-OPERATING SYSTEMS; </a:t>
            </a:r>
            <a:r>
              <a:rPr lang="de-DE" altLang="zh-CN" dirty="0" smtClean="0"/>
              <a:t>FALL 2016; INSTRUCTOR: LINGBO WEI</a:t>
            </a:r>
            <a:endParaRPr lang="en-US" altLang="zh-CN" dirty="0"/>
          </a:p>
        </p:txBody>
      </p:sp>
      <p:sp>
        <p:nvSpPr>
          <p:cNvPr id="5" name="灯片编号占位符 4"/>
          <p:cNvSpPr>
            <a:spLocks noGrp="1"/>
          </p:cNvSpPr>
          <p:nvPr>
            <p:ph type="sldNum" sz="quarter" idx="11"/>
          </p:nvPr>
        </p:nvSpPr>
        <p:spPr/>
        <p:txBody>
          <a:bodyPr/>
          <a:lstStyle/>
          <a:p>
            <a:pPr>
              <a:defRPr/>
            </a:pPr>
            <a:fld id="{2A5F4D79-7E66-4EF1-850E-A256F3AB9092}" type="slidenum">
              <a:rPr lang="zh-CN" altLang="en-US" smtClean="0"/>
              <a:pPr>
                <a:defRPr/>
              </a:pPr>
              <a:t>83</a:t>
            </a:fld>
            <a:endParaRPr lang="en-US" altLang="zh-CN"/>
          </a:p>
        </p:txBody>
      </p:sp>
      <p:grpSp>
        <p:nvGrpSpPr>
          <p:cNvPr id="6" name="Group 4"/>
          <p:cNvGrpSpPr>
            <a:grpSpLocks/>
          </p:cNvGrpSpPr>
          <p:nvPr/>
        </p:nvGrpSpPr>
        <p:grpSpPr bwMode="auto">
          <a:xfrm>
            <a:off x="539750" y="1308790"/>
            <a:ext cx="8208963" cy="4590594"/>
            <a:chOff x="2340" y="5808"/>
            <a:chExt cx="8280" cy="4622"/>
          </a:xfrm>
        </p:grpSpPr>
        <p:sp>
          <p:nvSpPr>
            <p:cNvPr id="7" name="AutoShape 5"/>
            <p:cNvSpPr>
              <a:spLocks noChangeArrowheads="1"/>
            </p:cNvSpPr>
            <p:nvPr/>
          </p:nvSpPr>
          <p:spPr bwMode="auto">
            <a:xfrm>
              <a:off x="5040" y="5808"/>
              <a:ext cx="1080" cy="2184"/>
            </a:xfrm>
            <a:prstGeom prst="can">
              <a:avLst>
                <a:gd name="adj" fmla="val 50556"/>
              </a:avLst>
            </a:prstGeom>
            <a:solidFill>
              <a:srgbClr val="FFFFFF"/>
            </a:solidFill>
            <a:ln w="9525">
              <a:solidFill>
                <a:srgbClr val="000000"/>
              </a:solidFill>
              <a:round/>
              <a:headEnd/>
              <a:tailEnd/>
            </a:ln>
          </p:spPr>
          <p:txBody>
            <a:bodyPr/>
            <a:lstStyle/>
            <a:p>
              <a:endParaRPr lang="zh-CN" altLang="en-US"/>
            </a:p>
          </p:txBody>
        </p:sp>
        <p:sp>
          <p:nvSpPr>
            <p:cNvPr id="8" name="Text Box 6"/>
            <p:cNvSpPr txBox="1">
              <a:spLocks noChangeArrowheads="1"/>
            </p:cNvSpPr>
            <p:nvPr/>
          </p:nvSpPr>
          <p:spPr bwMode="auto">
            <a:xfrm>
              <a:off x="5220" y="6432"/>
              <a:ext cx="720" cy="312"/>
            </a:xfrm>
            <a:prstGeom prst="rect">
              <a:avLst/>
            </a:prstGeom>
            <a:solidFill>
              <a:srgbClr val="FFFFFF"/>
            </a:solidFill>
            <a:ln w="9525">
              <a:solidFill>
                <a:srgbClr val="FFFFFF"/>
              </a:solidFill>
              <a:miter lim="800000"/>
              <a:headEnd/>
              <a:tailEnd/>
            </a:ln>
          </p:spPr>
          <p:txBody>
            <a:bodyPr/>
            <a:lstStyle/>
            <a:p>
              <a:pPr eaLnBrk="0" hangingPunct="0"/>
              <a:r>
                <a:rPr lang="en-US" altLang="zh-CN" sz="1400">
                  <a:solidFill>
                    <a:srgbClr val="663300"/>
                  </a:solidFill>
                  <a:latin typeface="华文新魏" pitchFamily="2" charset="-122"/>
                  <a:ea typeface="华文新魏" pitchFamily="2" charset="-122"/>
                </a:rPr>
                <a:t>Strip0</a:t>
              </a:r>
            </a:p>
          </p:txBody>
        </p:sp>
        <p:sp>
          <p:nvSpPr>
            <p:cNvPr id="9" name="Text Box 7"/>
            <p:cNvSpPr txBox="1">
              <a:spLocks noChangeArrowheads="1"/>
            </p:cNvSpPr>
            <p:nvPr/>
          </p:nvSpPr>
          <p:spPr bwMode="auto">
            <a:xfrm>
              <a:off x="5220" y="6744"/>
              <a:ext cx="720" cy="312"/>
            </a:xfrm>
            <a:prstGeom prst="rect">
              <a:avLst/>
            </a:prstGeom>
            <a:solidFill>
              <a:srgbClr val="FFFFFF"/>
            </a:solidFill>
            <a:ln w="9525">
              <a:solidFill>
                <a:srgbClr val="FFFFFF"/>
              </a:solidFill>
              <a:miter lim="800000"/>
              <a:headEnd/>
              <a:tailEnd/>
            </a:ln>
          </p:spPr>
          <p:txBody>
            <a:bodyPr/>
            <a:lstStyle/>
            <a:p>
              <a:pPr eaLnBrk="0" hangingPunct="0"/>
              <a:r>
                <a:rPr lang="en-US" altLang="zh-CN" sz="1400">
                  <a:solidFill>
                    <a:srgbClr val="663300"/>
                  </a:solidFill>
                  <a:latin typeface="华文新魏" pitchFamily="2" charset="-122"/>
                  <a:ea typeface="华文新魏" pitchFamily="2" charset="-122"/>
                </a:rPr>
                <a:t>Strip4</a:t>
              </a:r>
            </a:p>
          </p:txBody>
        </p:sp>
        <p:sp>
          <p:nvSpPr>
            <p:cNvPr id="10" name="Text Box 8"/>
            <p:cNvSpPr txBox="1">
              <a:spLocks noChangeArrowheads="1"/>
            </p:cNvSpPr>
            <p:nvPr/>
          </p:nvSpPr>
          <p:spPr bwMode="auto">
            <a:xfrm>
              <a:off x="5220" y="7056"/>
              <a:ext cx="720" cy="312"/>
            </a:xfrm>
            <a:prstGeom prst="rect">
              <a:avLst/>
            </a:prstGeom>
            <a:solidFill>
              <a:srgbClr val="FFFFFF"/>
            </a:solidFill>
            <a:ln w="9525">
              <a:solidFill>
                <a:srgbClr val="FFFFFF"/>
              </a:solidFill>
              <a:miter lim="800000"/>
              <a:headEnd/>
              <a:tailEnd/>
            </a:ln>
          </p:spPr>
          <p:txBody>
            <a:bodyPr/>
            <a:lstStyle/>
            <a:p>
              <a:pPr eaLnBrk="0" hangingPunct="0"/>
              <a:r>
                <a:rPr lang="en-US" altLang="zh-CN" sz="1400">
                  <a:solidFill>
                    <a:srgbClr val="663300"/>
                  </a:solidFill>
                  <a:latin typeface="华文新魏" pitchFamily="2" charset="-122"/>
                  <a:ea typeface="华文新魏" pitchFamily="2" charset="-122"/>
                </a:rPr>
                <a:t>Strip8</a:t>
              </a:r>
            </a:p>
          </p:txBody>
        </p:sp>
        <p:sp>
          <p:nvSpPr>
            <p:cNvPr id="11" name="Text Box 9"/>
            <p:cNvSpPr txBox="1">
              <a:spLocks noChangeArrowheads="1"/>
            </p:cNvSpPr>
            <p:nvPr/>
          </p:nvSpPr>
          <p:spPr bwMode="auto">
            <a:xfrm>
              <a:off x="5220" y="7368"/>
              <a:ext cx="900" cy="312"/>
            </a:xfrm>
            <a:prstGeom prst="rect">
              <a:avLst/>
            </a:prstGeom>
            <a:solidFill>
              <a:srgbClr val="FFFFFF"/>
            </a:solidFill>
            <a:ln w="9525">
              <a:solidFill>
                <a:srgbClr val="FFFFFF"/>
              </a:solidFill>
              <a:miter lim="800000"/>
              <a:headEnd/>
              <a:tailEnd/>
            </a:ln>
          </p:spPr>
          <p:txBody>
            <a:bodyPr/>
            <a:lstStyle/>
            <a:p>
              <a:pPr eaLnBrk="0" hangingPunct="0"/>
              <a:r>
                <a:rPr lang="en-US" altLang="zh-CN" sz="1400">
                  <a:solidFill>
                    <a:srgbClr val="663300"/>
                  </a:solidFill>
                  <a:latin typeface="华文新魏" pitchFamily="2" charset="-122"/>
                  <a:ea typeface="华文新魏" pitchFamily="2" charset="-122"/>
                </a:rPr>
                <a:t>Strip12</a:t>
              </a:r>
            </a:p>
          </p:txBody>
        </p:sp>
        <p:sp>
          <p:nvSpPr>
            <p:cNvPr id="12" name="Freeform 10"/>
            <p:cNvSpPr>
              <a:spLocks/>
            </p:cNvSpPr>
            <p:nvPr/>
          </p:nvSpPr>
          <p:spPr bwMode="auto">
            <a:xfrm>
              <a:off x="5040" y="6588"/>
              <a:ext cx="1080" cy="156"/>
            </a:xfrm>
            <a:custGeom>
              <a:avLst/>
              <a:gdLst/>
              <a:ahLst/>
              <a:cxnLst>
                <a:cxn ang="0">
                  <a:pos x="0" y="0"/>
                </a:cxn>
                <a:cxn ang="0">
                  <a:pos x="720" y="468"/>
                </a:cxn>
                <a:cxn ang="0">
                  <a:pos x="1440" y="0"/>
                </a:cxn>
              </a:cxnLst>
              <a:rect l="0" t="0" r="r" b="b"/>
              <a:pathLst>
                <a:path w="1440" h="468">
                  <a:moveTo>
                    <a:pt x="0" y="0"/>
                  </a:moveTo>
                  <a:cubicBezTo>
                    <a:pt x="240" y="234"/>
                    <a:pt x="480" y="468"/>
                    <a:pt x="720" y="468"/>
                  </a:cubicBezTo>
                  <a:cubicBezTo>
                    <a:pt x="960" y="468"/>
                    <a:pt x="1320" y="78"/>
                    <a:pt x="1440" y="0"/>
                  </a:cubicBezTo>
                </a:path>
              </a:pathLst>
            </a:custGeom>
            <a:noFill/>
            <a:ln w="9525">
              <a:solidFill>
                <a:srgbClr val="000000"/>
              </a:solidFill>
              <a:round/>
              <a:headEnd/>
              <a:tailEnd/>
            </a:ln>
          </p:spPr>
          <p:txBody>
            <a:bodyPr/>
            <a:lstStyle/>
            <a:p>
              <a:endParaRPr lang="zh-CN" altLang="en-US"/>
            </a:p>
          </p:txBody>
        </p:sp>
        <p:sp>
          <p:nvSpPr>
            <p:cNvPr id="13" name="Freeform 11"/>
            <p:cNvSpPr>
              <a:spLocks/>
            </p:cNvSpPr>
            <p:nvPr/>
          </p:nvSpPr>
          <p:spPr bwMode="auto">
            <a:xfrm>
              <a:off x="5040" y="6900"/>
              <a:ext cx="1080" cy="156"/>
            </a:xfrm>
            <a:custGeom>
              <a:avLst/>
              <a:gdLst/>
              <a:ahLst/>
              <a:cxnLst>
                <a:cxn ang="0">
                  <a:pos x="0" y="0"/>
                </a:cxn>
                <a:cxn ang="0">
                  <a:pos x="720" y="468"/>
                </a:cxn>
                <a:cxn ang="0">
                  <a:pos x="1440" y="0"/>
                </a:cxn>
              </a:cxnLst>
              <a:rect l="0" t="0" r="r" b="b"/>
              <a:pathLst>
                <a:path w="1440" h="468">
                  <a:moveTo>
                    <a:pt x="0" y="0"/>
                  </a:moveTo>
                  <a:cubicBezTo>
                    <a:pt x="240" y="234"/>
                    <a:pt x="480" y="468"/>
                    <a:pt x="720" y="468"/>
                  </a:cubicBezTo>
                  <a:cubicBezTo>
                    <a:pt x="960" y="468"/>
                    <a:pt x="1320" y="78"/>
                    <a:pt x="1440" y="0"/>
                  </a:cubicBezTo>
                </a:path>
              </a:pathLst>
            </a:custGeom>
            <a:noFill/>
            <a:ln w="9525">
              <a:solidFill>
                <a:srgbClr val="000000"/>
              </a:solidFill>
              <a:round/>
              <a:headEnd/>
              <a:tailEnd/>
            </a:ln>
          </p:spPr>
          <p:txBody>
            <a:bodyPr/>
            <a:lstStyle/>
            <a:p>
              <a:endParaRPr lang="zh-CN" altLang="en-US"/>
            </a:p>
          </p:txBody>
        </p:sp>
        <p:sp>
          <p:nvSpPr>
            <p:cNvPr id="14" name="Freeform 12"/>
            <p:cNvSpPr>
              <a:spLocks/>
            </p:cNvSpPr>
            <p:nvPr/>
          </p:nvSpPr>
          <p:spPr bwMode="auto">
            <a:xfrm>
              <a:off x="5040" y="7212"/>
              <a:ext cx="1080" cy="156"/>
            </a:xfrm>
            <a:custGeom>
              <a:avLst/>
              <a:gdLst/>
              <a:ahLst/>
              <a:cxnLst>
                <a:cxn ang="0">
                  <a:pos x="0" y="0"/>
                </a:cxn>
                <a:cxn ang="0">
                  <a:pos x="720" y="468"/>
                </a:cxn>
                <a:cxn ang="0">
                  <a:pos x="1440" y="0"/>
                </a:cxn>
              </a:cxnLst>
              <a:rect l="0" t="0" r="r" b="b"/>
              <a:pathLst>
                <a:path w="1440" h="468">
                  <a:moveTo>
                    <a:pt x="0" y="0"/>
                  </a:moveTo>
                  <a:cubicBezTo>
                    <a:pt x="240" y="234"/>
                    <a:pt x="480" y="468"/>
                    <a:pt x="720" y="468"/>
                  </a:cubicBezTo>
                  <a:cubicBezTo>
                    <a:pt x="960" y="468"/>
                    <a:pt x="1320" y="78"/>
                    <a:pt x="1440" y="0"/>
                  </a:cubicBezTo>
                </a:path>
              </a:pathLst>
            </a:custGeom>
            <a:noFill/>
            <a:ln w="9525">
              <a:solidFill>
                <a:srgbClr val="000000"/>
              </a:solidFill>
              <a:round/>
              <a:headEnd/>
              <a:tailEnd/>
            </a:ln>
          </p:spPr>
          <p:txBody>
            <a:bodyPr/>
            <a:lstStyle/>
            <a:p>
              <a:endParaRPr lang="zh-CN" altLang="en-US"/>
            </a:p>
          </p:txBody>
        </p:sp>
        <p:sp>
          <p:nvSpPr>
            <p:cNvPr id="15" name="Freeform 13"/>
            <p:cNvSpPr>
              <a:spLocks/>
            </p:cNvSpPr>
            <p:nvPr/>
          </p:nvSpPr>
          <p:spPr bwMode="auto">
            <a:xfrm>
              <a:off x="5040" y="7524"/>
              <a:ext cx="1080" cy="156"/>
            </a:xfrm>
            <a:custGeom>
              <a:avLst/>
              <a:gdLst/>
              <a:ahLst/>
              <a:cxnLst>
                <a:cxn ang="0">
                  <a:pos x="0" y="0"/>
                </a:cxn>
                <a:cxn ang="0">
                  <a:pos x="720" y="468"/>
                </a:cxn>
                <a:cxn ang="0">
                  <a:pos x="1440" y="0"/>
                </a:cxn>
              </a:cxnLst>
              <a:rect l="0" t="0" r="r" b="b"/>
              <a:pathLst>
                <a:path w="1440" h="468">
                  <a:moveTo>
                    <a:pt x="0" y="0"/>
                  </a:moveTo>
                  <a:cubicBezTo>
                    <a:pt x="240" y="234"/>
                    <a:pt x="480" y="468"/>
                    <a:pt x="720" y="468"/>
                  </a:cubicBezTo>
                  <a:cubicBezTo>
                    <a:pt x="960" y="468"/>
                    <a:pt x="1320" y="78"/>
                    <a:pt x="1440" y="0"/>
                  </a:cubicBezTo>
                </a:path>
              </a:pathLst>
            </a:custGeom>
            <a:noFill/>
            <a:ln w="9525">
              <a:solidFill>
                <a:srgbClr val="000000"/>
              </a:solidFill>
              <a:round/>
              <a:headEnd/>
              <a:tailEnd/>
            </a:ln>
          </p:spPr>
          <p:txBody>
            <a:bodyPr/>
            <a:lstStyle/>
            <a:p>
              <a:endParaRPr lang="zh-CN" altLang="en-US"/>
            </a:p>
          </p:txBody>
        </p:sp>
        <p:sp>
          <p:nvSpPr>
            <p:cNvPr id="16" name="Line 14"/>
            <p:cNvSpPr>
              <a:spLocks noChangeShapeType="1"/>
            </p:cNvSpPr>
            <p:nvPr/>
          </p:nvSpPr>
          <p:spPr bwMode="auto">
            <a:xfrm>
              <a:off x="6120" y="7368"/>
              <a:ext cx="0" cy="312"/>
            </a:xfrm>
            <a:prstGeom prst="line">
              <a:avLst/>
            </a:prstGeom>
            <a:noFill/>
            <a:ln w="9525">
              <a:solidFill>
                <a:srgbClr val="000000"/>
              </a:solidFill>
              <a:round/>
              <a:headEnd/>
              <a:tailEnd/>
            </a:ln>
          </p:spPr>
          <p:txBody>
            <a:bodyPr/>
            <a:lstStyle/>
            <a:p>
              <a:endParaRPr lang="zh-CN" altLang="en-US"/>
            </a:p>
          </p:txBody>
        </p:sp>
        <p:grpSp>
          <p:nvGrpSpPr>
            <p:cNvPr id="17" name="Group 15"/>
            <p:cNvGrpSpPr>
              <a:grpSpLocks/>
            </p:cNvGrpSpPr>
            <p:nvPr/>
          </p:nvGrpSpPr>
          <p:grpSpPr bwMode="auto">
            <a:xfrm>
              <a:off x="6480" y="5808"/>
              <a:ext cx="1080" cy="2184"/>
              <a:chOff x="3600" y="2064"/>
              <a:chExt cx="1080" cy="2184"/>
            </a:xfrm>
          </p:grpSpPr>
          <p:sp>
            <p:nvSpPr>
              <p:cNvPr id="96" name="AutoShape 16"/>
              <p:cNvSpPr>
                <a:spLocks noChangeArrowheads="1"/>
              </p:cNvSpPr>
              <p:nvPr/>
            </p:nvSpPr>
            <p:spPr bwMode="auto">
              <a:xfrm>
                <a:off x="3600" y="2064"/>
                <a:ext cx="1080" cy="2184"/>
              </a:xfrm>
              <a:prstGeom prst="can">
                <a:avLst>
                  <a:gd name="adj" fmla="val 50556"/>
                </a:avLst>
              </a:prstGeom>
              <a:solidFill>
                <a:srgbClr val="FFFFFF"/>
              </a:solidFill>
              <a:ln w="9525">
                <a:solidFill>
                  <a:srgbClr val="000000"/>
                </a:solidFill>
                <a:round/>
                <a:headEnd/>
                <a:tailEnd/>
              </a:ln>
            </p:spPr>
            <p:txBody>
              <a:bodyPr/>
              <a:lstStyle/>
              <a:p>
                <a:endParaRPr lang="zh-CN" altLang="en-US"/>
              </a:p>
            </p:txBody>
          </p:sp>
          <p:sp>
            <p:nvSpPr>
              <p:cNvPr id="97" name="Text Box 17"/>
              <p:cNvSpPr txBox="1">
                <a:spLocks noChangeArrowheads="1"/>
              </p:cNvSpPr>
              <p:nvPr/>
            </p:nvSpPr>
            <p:spPr bwMode="auto">
              <a:xfrm>
                <a:off x="3780" y="2688"/>
                <a:ext cx="720" cy="312"/>
              </a:xfrm>
              <a:prstGeom prst="rect">
                <a:avLst/>
              </a:prstGeom>
              <a:solidFill>
                <a:srgbClr val="FFFFFF"/>
              </a:solidFill>
              <a:ln w="9525">
                <a:solidFill>
                  <a:srgbClr val="FFFFFF"/>
                </a:solidFill>
                <a:miter lim="800000"/>
                <a:headEnd/>
                <a:tailEnd/>
              </a:ln>
            </p:spPr>
            <p:txBody>
              <a:bodyPr/>
              <a:lstStyle/>
              <a:p>
                <a:pPr eaLnBrk="0" hangingPunct="0"/>
                <a:r>
                  <a:rPr lang="en-US" altLang="zh-CN" sz="1400">
                    <a:solidFill>
                      <a:srgbClr val="663300"/>
                    </a:solidFill>
                    <a:latin typeface="华文新魏" pitchFamily="2" charset="-122"/>
                    <a:ea typeface="华文新魏" pitchFamily="2" charset="-122"/>
                  </a:rPr>
                  <a:t>Strip1</a:t>
                </a:r>
              </a:p>
            </p:txBody>
          </p:sp>
          <p:sp>
            <p:nvSpPr>
              <p:cNvPr id="98" name="Text Box 18"/>
              <p:cNvSpPr txBox="1">
                <a:spLocks noChangeArrowheads="1"/>
              </p:cNvSpPr>
              <p:nvPr/>
            </p:nvSpPr>
            <p:spPr bwMode="auto">
              <a:xfrm>
                <a:off x="3780" y="3000"/>
                <a:ext cx="720" cy="312"/>
              </a:xfrm>
              <a:prstGeom prst="rect">
                <a:avLst/>
              </a:prstGeom>
              <a:solidFill>
                <a:srgbClr val="FFFFFF"/>
              </a:solidFill>
              <a:ln w="9525">
                <a:solidFill>
                  <a:srgbClr val="FFFFFF"/>
                </a:solidFill>
                <a:miter lim="800000"/>
                <a:headEnd/>
                <a:tailEnd/>
              </a:ln>
            </p:spPr>
            <p:txBody>
              <a:bodyPr/>
              <a:lstStyle/>
              <a:p>
                <a:pPr eaLnBrk="0" hangingPunct="0"/>
                <a:r>
                  <a:rPr lang="en-US" altLang="zh-CN" sz="1400">
                    <a:solidFill>
                      <a:srgbClr val="663300"/>
                    </a:solidFill>
                    <a:latin typeface="华文新魏" pitchFamily="2" charset="-122"/>
                    <a:ea typeface="华文新魏" pitchFamily="2" charset="-122"/>
                  </a:rPr>
                  <a:t>Strip5</a:t>
                </a:r>
              </a:p>
            </p:txBody>
          </p:sp>
          <p:sp>
            <p:nvSpPr>
              <p:cNvPr id="99" name="Text Box 19"/>
              <p:cNvSpPr txBox="1">
                <a:spLocks noChangeArrowheads="1"/>
              </p:cNvSpPr>
              <p:nvPr/>
            </p:nvSpPr>
            <p:spPr bwMode="auto">
              <a:xfrm>
                <a:off x="3780" y="3312"/>
                <a:ext cx="720" cy="312"/>
              </a:xfrm>
              <a:prstGeom prst="rect">
                <a:avLst/>
              </a:prstGeom>
              <a:solidFill>
                <a:srgbClr val="FFFFFF"/>
              </a:solidFill>
              <a:ln w="9525">
                <a:solidFill>
                  <a:srgbClr val="FFFFFF"/>
                </a:solidFill>
                <a:miter lim="800000"/>
                <a:headEnd/>
                <a:tailEnd/>
              </a:ln>
            </p:spPr>
            <p:txBody>
              <a:bodyPr/>
              <a:lstStyle/>
              <a:p>
                <a:pPr eaLnBrk="0" hangingPunct="0"/>
                <a:r>
                  <a:rPr lang="en-US" altLang="zh-CN" sz="1400">
                    <a:solidFill>
                      <a:srgbClr val="663300"/>
                    </a:solidFill>
                    <a:latin typeface="华文新魏" pitchFamily="2" charset="-122"/>
                    <a:ea typeface="华文新魏" pitchFamily="2" charset="-122"/>
                  </a:rPr>
                  <a:t>Strip9</a:t>
                </a:r>
              </a:p>
            </p:txBody>
          </p:sp>
          <p:sp>
            <p:nvSpPr>
              <p:cNvPr id="100" name="Text Box 20"/>
              <p:cNvSpPr txBox="1">
                <a:spLocks noChangeArrowheads="1"/>
              </p:cNvSpPr>
              <p:nvPr/>
            </p:nvSpPr>
            <p:spPr bwMode="auto">
              <a:xfrm>
                <a:off x="3780" y="3624"/>
                <a:ext cx="900" cy="312"/>
              </a:xfrm>
              <a:prstGeom prst="rect">
                <a:avLst/>
              </a:prstGeom>
              <a:solidFill>
                <a:srgbClr val="FFFFFF"/>
              </a:solidFill>
              <a:ln w="9525">
                <a:solidFill>
                  <a:srgbClr val="FFFFFF"/>
                </a:solidFill>
                <a:miter lim="800000"/>
                <a:headEnd/>
                <a:tailEnd/>
              </a:ln>
            </p:spPr>
            <p:txBody>
              <a:bodyPr/>
              <a:lstStyle/>
              <a:p>
                <a:pPr eaLnBrk="0" hangingPunct="0"/>
                <a:r>
                  <a:rPr lang="en-US" altLang="zh-CN" sz="1400">
                    <a:solidFill>
                      <a:srgbClr val="663300"/>
                    </a:solidFill>
                    <a:latin typeface="华文新魏" pitchFamily="2" charset="-122"/>
                    <a:ea typeface="华文新魏" pitchFamily="2" charset="-122"/>
                  </a:rPr>
                  <a:t>Strip13</a:t>
                </a:r>
              </a:p>
            </p:txBody>
          </p:sp>
          <p:sp>
            <p:nvSpPr>
              <p:cNvPr id="101" name="Freeform 21"/>
              <p:cNvSpPr>
                <a:spLocks/>
              </p:cNvSpPr>
              <p:nvPr/>
            </p:nvSpPr>
            <p:spPr bwMode="auto">
              <a:xfrm>
                <a:off x="3600" y="2844"/>
                <a:ext cx="1080" cy="156"/>
              </a:xfrm>
              <a:custGeom>
                <a:avLst/>
                <a:gdLst/>
                <a:ahLst/>
                <a:cxnLst>
                  <a:cxn ang="0">
                    <a:pos x="0" y="0"/>
                  </a:cxn>
                  <a:cxn ang="0">
                    <a:pos x="720" y="468"/>
                  </a:cxn>
                  <a:cxn ang="0">
                    <a:pos x="1440" y="0"/>
                  </a:cxn>
                </a:cxnLst>
                <a:rect l="0" t="0" r="r" b="b"/>
                <a:pathLst>
                  <a:path w="1440" h="468">
                    <a:moveTo>
                      <a:pt x="0" y="0"/>
                    </a:moveTo>
                    <a:cubicBezTo>
                      <a:pt x="240" y="234"/>
                      <a:pt x="480" y="468"/>
                      <a:pt x="720" y="468"/>
                    </a:cubicBezTo>
                    <a:cubicBezTo>
                      <a:pt x="960" y="468"/>
                      <a:pt x="1320" y="78"/>
                      <a:pt x="1440" y="0"/>
                    </a:cubicBezTo>
                  </a:path>
                </a:pathLst>
              </a:custGeom>
              <a:noFill/>
              <a:ln w="9525">
                <a:solidFill>
                  <a:srgbClr val="000000"/>
                </a:solidFill>
                <a:round/>
                <a:headEnd/>
                <a:tailEnd/>
              </a:ln>
            </p:spPr>
            <p:txBody>
              <a:bodyPr/>
              <a:lstStyle/>
              <a:p>
                <a:endParaRPr lang="zh-CN" altLang="en-US"/>
              </a:p>
            </p:txBody>
          </p:sp>
          <p:sp>
            <p:nvSpPr>
              <p:cNvPr id="102" name="Freeform 22"/>
              <p:cNvSpPr>
                <a:spLocks/>
              </p:cNvSpPr>
              <p:nvPr/>
            </p:nvSpPr>
            <p:spPr bwMode="auto">
              <a:xfrm>
                <a:off x="3600" y="3156"/>
                <a:ext cx="1080" cy="156"/>
              </a:xfrm>
              <a:custGeom>
                <a:avLst/>
                <a:gdLst/>
                <a:ahLst/>
                <a:cxnLst>
                  <a:cxn ang="0">
                    <a:pos x="0" y="0"/>
                  </a:cxn>
                  <a:cxn ang="0">
                    <a:pos x="720" y="468"/>
                  </a:cxn>
                  <a:cxn ang="0">
                    <a:pos x="1440" y="0"/>
                  </a:cxn>
                </a:cxnLst>
                <a:rect l="0" t="0" r="r" b="b"/>
                <a:pathLst>
                  <a:path w="1440" h="468">
                    <a:moveTo>
                      <a:pt x="0" y="0"/>
                    </a:moveTo>
                    <a:cubicBezTo>
                      <a:pt x="240" y="234"/>
                      <a:pt x="480" y="468"/>
                      <a:pt x="720" y="468"/>
                    </a:cubicBezTo>
                    <a:cubicBezTo>
                      <a:pt x="960" y="468"/>
                      <a:pt x="1320" y="78"/>
                      <a:pt x="1440" y="0"/>
                    </a:cubicBezTo>
                  </a:path>
                </a:pathLst>
              </a:custGeom>
              <a:noFill/>
              <a:ln w="9525">
                <a:solidFill>
                  <a:srgbClr val="000000"/>
                </a:solidFill>
                <a:round/>
                <a:headEnd/>
                <a:tailEnd/>
              </a:ln>
            </p:spPr>
            <p:txBody>
              <a:bodyPr/>
              <a:lstStyle/>
              <a:p>
                <a:endParaRPr lang="zh-CN" altLang="en-US"/>
              </a:p>
            </p:txBody>
          </p:sp>
          <p:sp>
            <p:nvSpPr>
              <p:cNvPr id="103" name="Freeform 23"/>
              <p:cNvSpPr>
                <a:spLocks/>
              </p:cNvSpPr>
              <p:nvPr/>
            </p:nvSpPr>
            <p:spPr bwMode="auto">
              <a:xfrm>
                <a:off x="3600" y="3468"/>
                <a:ext cx="1080" cy="156"/>
              </a:xfrm>
              <a:custGeom>
                <a:avLst/>
                <a:gdLst/>
                <a:ahLst/>
                <a:cxnLst>
                  <a:cxn ang="0">
                    <a:pos x="0" y="0"/>
                  </a:cxn>
                  <a:cxn ang="0">
                    <a:pos x="720" y="468"/>
                  </a:cxn>
                  <a:cxn ang="0">
                    <a:pos x="1440" y="0"/>
                  </a:cxn>
                </a:cxnLst>
                <a:rect l="0" t="0" r="r" b="b"/>
                <a:pathLst>
                  <a:path w="1440" h="468">
                    <a:moveTo>
                      <a:pt x="0" y="0"/>
                    </a:moveTo>
                    <a:cubicBezTo>
                      <a:pt x="240" y="234"/>
                      <a:pt x="480" y="468"/>
                      <a:pt x="720" y="468"/>
                    </a:cubicBezTo>
                    <a:cubicBezTo>
                      <a:pt x="960" y="468"/>
                      <a:pt x="1320" y="78"/>
                      <a:pt x="1440" y="0"/>
                    </a:cubicBezTo>
                  </a:path>
                </a:pathLst>
              </a:custGeom>
              <a:noFill/>
              <a:ln w="9525">
                <a:solidFill>
                  <a:srgbClr val="000000"/>
                </a:solidFill>
                <a:round/>
                <a:headEnd/>
                <a:tailEnd/>
              </a:ln>
            </p:spPr>
            <p:txBody>
              <a:bodyPr/>
              <a:lstStyle/>
              <a:p>
                <a:endParaRPr lang="zh-CN" altLang="en-US"/>
              </a:p>
            </p:txBody>
          </p:sp>
          <p:sp>
            <p:nvSpPr>
              <p:cNvPr id="104" name="Freeform 24"/>
              <p:cNvSpPr>
                <a:spLocks/>
              </p:cNvSpPr>
              <p:nvPr/>
            </p:nvSpPr>
            <p:spPr bwMode="auto">
              <a:xfrm>
                <a:off x="3600" y="3780"/>
                <a:ext cx="1080" cy="156"/>
              </a:xfrm>
              <a:custGeom>
                <a:avLst/>
                <a:gdLst/>
                <a:ahLst/>
                <a:cxnLst>
                  <a:cxn ang="0">
                    <a:pos x="0" y="0"/>
                  </a:cxn>
                  <a:cxn ang="0">
                    <a:pos x="720" y="468"/>
                  </a:cxn>
                  <a:cxn ang="0">
                    <a:pos x="1440" y="0"/>
                  </a:cxn>
                </a:cxnLst>
                <a:rect l="0" t="0" r="r" b="b"/>
                <a:pathLst>
                  <a:path w="1440" h="468">
                    <a:moveTo>
                      <a:pt x="0" y="0"/>
                    </a:moveTo>
                    <a:cubicBezTo>
                      <a:pt x="240" y="234"/>
                      <a:pt x="480" y="468"/>
                      <a:pt x="720" y="468"/>
                    </a:cubicBezTo>
                    <a:cubicBezTo>
                      <a:pt x="960" y="468"/>
                      <a:pt x="1320" y="78"/>
                      <a:pt x="1440" y="0"/>
                    </a:cubicBezTo>
                  </a:path>
                </a:pathLst>
              </a:custGeom>
              <a:noFill/>
              <a:ln w="9525">
                <a:solidFill>
                  <a:srgbClr val="000000"/>
                </a:solidFill>
                <a:round/>
                <a:headEnd/>
                <a:tailEnd/>
              </a:ln>
            </p:spPr>
            <p:txBody>
              <a:bodyPr/>
              <a:lstStyle/>
              <a:p>
                <a:endParaRPr lang="zh-CN" altLang="en-US"/>
              </a:p>
            </p:txBody>
          </p:sp>
          <p:sp>
            <p:nvSpPr>
              <p:cNvPr id="105" name="Line 25"/>
              <p:cNvSpPr>
                <a:spLocks noChangeShapeType="1"/>
              </p:cNvSpPr>
              <p:nvPr/>
            </p:nvSpPr>
            <p:spPr bwMode="auto">
              <a:xfrm>
                <a:off x="4680" y="3624"/>
                <a:ext cx="0" cy="312"/>
              </a:xfrm>
              <a:prstGeom prst="line">
                <a:avLst/>
              </a:prstGeom>
              <a:noFill/>
              <a:ln w="9525">
                <a:solidFill>
                  <a:srgbClr val="000000"/>
                </a:solidFill>
                <a:round/>
                <a:headEnd/>
                <a:tailEnd/>
              </a:ln>
            </p:spPr>
            <p:txBody>
              <a:bodyPr/>
              <a:lstStyle/>
              <a:p>
                <a:endParaRPr lang="zh-CN" altLang="en-US"/>
              </a:p>
            </p:txBody>
          </p:sp>
        </p:grpSp>
        <p:sp>
          <p:nvSpPr>
            <p:cNvPr id="18" name="Text Box 26"/>
            <p:cNvSpPr txBox="1">
              <a:spLocks noChangeArrowheads="1"/>
            </p:cNvSpPr>
            <p:nvPr/>
          </p:nvSpPr>
          <p:spPr bwMode="auto">
            <a:xfrm>
              <a:off x="8100" y="7056"/>
              <a:ext cx="900" cy="312"/>
            </a:xfrm>
            <a:prstGeom prst="rect">
              <a:avLst/>
            </a:prstGeom>
            <a:solidFill>
              <a:srgbClr val="FFFFFF"/>
            </a:solidFill>
            <a:ln w="9525">
              <a:solidFill>
                <a:srgbClr val="FFFFFF"/>
              </a:solidFill>
              <a:miter lim="800000"/>
              <a:headEnd/>
              <a:tailEnd/>
            </a:ln>
          </p:spPr>
          <p:txBody>
            <a:bodyPr/>
            <a:lstStyle/>
            <a:p>
              <a:pPr eaLnBrk="0" hangingPunct="0"/>
              <a:r>
                <a:rPr lang="en-US" altLang="zh-CN" sz="700">
                  <a:solidFill>
                    <a:srgbClr val="663300"/>
                  </a:solidFill>
                  <a:latin typeface="华文新魏" pitchFamily="2" charset="-122"/>
                  <a:ea typeface="华文新魏" pitchFamily="2" charset="-122"/>
                </a:rPr>
                <a:t>Strip10</a:t>
              </a:r>
            </a:p>
          </p:txBody>
        </p:sp>
        <p:sp>
          <p:nvSpPr>
            <p:cNvPr id="19" name="Line 27"/>
            <p:cNvSpPr>
              <a:spLocks noChangeShapeType="1"/>
            </p:cNvSpPr>
            <p:nvPr/>
          </p:nvSpPr>
          <p:spPr bwMode="auto">
            <a:xfrm>
              <a:off x="9000" y="7056"/>
              <a:ext cx="0" cy="312"/>
            </a:xfrm>
            <a:prstGeom prst="line">
              <a:avLst/>
            </a:prstGeom>
            <a:noFill/>
            <a:ln w="9525">
              <a:solidFill>
                <a:srgbClr val="000000"/>
              </a:solidFill>
              <a:round/>
              <a:headEnd/>
              <a:tailEnd/>
            </a:ln>
          </p:spPr>
          <p:txBody>
            <a:bodyPr/>
            <a:lstStyle/>
            <a:p>
              <a:endParaRPr lang="zh-CN" altLang="en-US"/>
            </a:p>
          </p:txBody>
        </p:sp>
        <p:grpSp>
          <p:nvGrpSpPr>
            <p:cNvPr id="20" name="Group 28"/>
            <p:cNvGrpSpPr>
              <a:grpSpLocks/>
            </p:cNvGrpSpPr>
            <p:nvPr/>
          </p:nvGrpSpPr>
          <p:grpSpPr bwMode="auto">
            <a:xfrm>
              <a:off x="9360" y="5808"/>
              <a:ext cx="1080" cy="2184"/>
              <a:chOff x="5040" y="2064"/>
              <a:chExt cx="1080" cy="2184"/>
            </a:xfrm>
          </p:grpSpPr>
          <p:sp>
            <p:nvSpPr>
              <p:cNvPr id="87" name="AutoShape 29"/>
              <p:cNvSpPr>
                <a:spLocks noChangeArrowheads="1"/>
              </p:cNvSpPr>
              <p:nvPr/>
            </p:nvSpPr>
            <p:spPr bwMode="auto">
              <a:xfrm>
                <a:off x="5040" y="2064"/>
                <a:ext cx="1080" cy="2184"/>
              </a:xfrm>
              <a:prstGeom prst="can">
                <a:avLst>
                  <a:gd name="adj" fmla="val 50556"/>
                </a:avLst>
              </a:prstGeom>
              <a:solidFill>
                <a:srgbClr val="FFFFFF"/>
              </a:solidFill>
              <a:ln w="9525">
                <a:solidFill>
                  <a:srgbClr val="000000"/>
                </a:solidFill>
                <a:round/>
                <a:headEnd/>
                <a:tailEnd/>
              </a:ln>
            </p:spPr>
            <p:txBody>
              <a:bodyPr/>
              <a:lstStyle/>
              <a:p>
                <a:endParaRPr lang="zh-CN" altLang="en-US"/>
              </a:p>
            </p:txBody>
          </p:sp>
          <p:sp>
            <p:nvSpPr>
              <p:cNvPr id="88" name="Text Box 30"/>
              <p:cNvSpPr txBox="1">
                <a:spLocks noChangeArrowheads="1"/>
              </p:cNvSpPr>
              <p:nvPr/>
            </p:nvSpPr>
            <p:spPr bwMode="auto">
              <a:xfrm>
                <a:off x="5220" y="2688"/>
                <a:ext cx="720" cy="312"/>
              </a:xfrm>
              <a:prstGeom prst="rect">
                <a:avLst/>
              </a:prstGeom>
              <a:solidFill>
                <a:srgbClr val="FFFFFF"/>
              </a:solidFill>
              <a:ln w="9525">
                <a:solidFill>
                  <a:srgbClr val="FFFFFF"/>
                </a:solidFill>
                <a:miter lim="800000"/>
                <a:headEnd/>
                <a:tailEnd/>
              </a:ln>
            </p:spPr>
            <p:txBody>
              <a:bodyPr/>
              <a:lstStyle/>
              <a:p>
                <a:pPr eaLnBrk="0" hangingPunct="0"/>
                <a:r>
                  <a:rPr lang="en-US" altLang="zh-CN" sz="1400">
                    <a:solidFill>
                      <a:srgbClr val="663300"/>
                    </a:solidFill>
                    <a:latin typeface="华文新魏" pitchFamily="2" charset="-122"/>
                    <a:ea typeface="华文新魏" pitchFamily="2" charset="-122"/>
                  </a:rPr>
                  <a:t>Strip3</a:t>
                </a:r>
              </a:p>
            </p:txBody>
          </p:sp>
          <p:sp>
            <p:nvSpPr>
              <p:cNvPr id="89" name="Text Box 31"/>
              <p:cNvSpPr txBox="1">
                <a:spLocks noChangeArrowheads="1"/>
              </p:cNvSpPr>
              <p:nvPr/>
            </p:nvSpPr>
            <p:spPr bwMode="auto">
              <a:xfrm>
                <a:off x="5220" y="3000"/>
                <a:ext cx="720" cy="312"/>
              </a:xfrm>
              <a:prstGeom prst="rect">
                <a:avLst/>
              </a:prstGeom>
              <a:solidFill>
                <a:srgbClr val="FFFFFF"/>
              </a:solidFill>
              <a:ln w="9525">
                <a:solidFill>
                  <a:srgbClr val="FFFFFF"/>
                </a:solidFill>
                <a:miter lim="800000"/>
                <a:headEnd/>
                <a:tailEnd/>
              </a:ln>
            </p:spPr>
            <p:txBody>
              <a:bodyPr/>
              <a:lstStyle/>
              <a:p>
                <a:pPr eaLnBrk="0" hangingPunct="0"/>
                <a:r>
                  <a:rPr lang="en-US" altLang="zh-CN" sz="1400">
                    <a:solidFill>
                      <a:srgbClr val="663300"/>
                    </a:solidFill>
                    <a:latin typeface="华文新魏" pitchFamily="2" charset="-122"/>
                    <a:ea typeface="华文新魏" pitchFamily="2" charset="-122"/>
                  </a:rPr>
                  <a:t>Strip7</a:t>
                </a:r>
              </a:p>
            </p:txBody>
          </p:sp>
          <p:sp>
            <p:nvSpPr>
              <p:cNvPr id="90" name="Text Box 32"/>
              <p:cNvSpPr txBox="1">
                <a:spLocks noChangeArrowheads="1"/>
              </p:cNvSpPr>
              <p:nvPr/>
            </p:nvSpPr>
            <p:spPr bwMode="auto">
              <a:xfrm>
                <a:off x="5220" y="3624"/>
                <a:ext cx="900" cy="312"/>
              </a:xfrm>
              <a:prstGeom prst="rect">
                <a:avLst/>
              </a:prstGeom>
              <a:solidFill>
                <a:srgbClr val="FFFFFF"/>
              </a:solidFill>
              <a:ln w="9525">
                <a:solidFill>
                  <a:srgbClr val="FFFFFF"/>
                </a:solidFill>
                <a:miter lim="800000"/>
                <a:headEnd/>
                <a:tailEnd/>
              </a:ln>
            </p:spPr>
            <p:txBody>
              <a:bodyPr/>
              <a:lstStyle/>
              <a:p>
                <a:pPr eaLnBrk="0" hangingPunct="0"/>
                <a:r>
                  <a:rPr lang="en-US" altLang="zh-CN" sz="1400">
                    <a:solidFill>
                      <a:srgbClr val="663300"/>
                    </a:solidFill>
                    <a:latin typeface="华文新魏" pitchFamily="2" charset="-122"/>
                    <a:ea typeface="华文新魏" pitchFamily="2" charset="-122"/>
                  </a:rPr>
                  <a:t>Strip15</a:t>
                </a:r>
              </a:p>
            </p:txBody>
          </p:sp>
          <p:sp>
            <p:nvSpPr>
              <p:cNvPr id="91" name="Freeform 33"/>
              <p:cNvSpPr>
                <a:spLocks/>
              </p:cNvSpPr>
              <p:nvPr/>
            </p:nvSpPr>
            <p:spPr bwMode="auto">
              <a:xfrm>
                <a:off x="5040" y="2844"/>
                <a:ext cx="1080" cy="156"/>
              </a:xfrm>
              <a:custGeom>
                <a:avLst/>
                <a:gdLst/>
                <a:ahLst/>
                <a:cxnLst>
                  <a:cxn ang="0">
                    <a:pos x="0" y="0"/>
                  </a:cxn>
                  <a:cxn ang="0">
                    <a:pos x="720" y="468"/>
                  </a:cxn>
                  <a:cxn ang="0">
                    <a:pos x="1440" y="0"/>
                  </a:cxn>
                </a:cxnLst>
                <a:rect l="0" t="0" r="r" b="b"/>
                <a:pathLst>
                  <a:path w="1440" h="468">
                    <a:moveTo>
                      <a:pt x="0" y="0"/>
                    </a:moveTo>
                    <a:cubicBezTo>
                      <a:pt x="240" y="234"/>
                      <a:pt x="480" y="468"/>
                      <a:pt x="720" y="468"/>
                    </a:cubicBezTo>
                    <a:cubicBezTo>
                      <a:pt x="960" y="468"/>
                      <a:pt x="1320" y="78"/>
                      <a:pt x="1440" y="0"/>
                    </a:cubicBezTo>
                  </a:path>
                </a:pathLst>
              </a:custGeom>
              <a:noFill/>
              <a:ln w="9525">
                <a:solidFill>
                  <a:srgbClr val="000000"/>
                </a:solidFill>
                <a:round/>
                <a:headEnd/>
                <a:tailEnd/>
              </a:ln>
            </p:spPr>
            <p:txBody>
              <a:bodyPr/>
              <a:lstStyle/>
              <a:p>
                <a:endParaRPr lang="zh-CN" altLang="en-US"/>
              </a:p>
            </p:txBody>
          </p:sp>
          <p:sp>
            <p:nvSpPr>
              <p:cNvPr id="92" name="Freeform 34"/>
              <p:cNvSpPr>
                <a:spLocks/>
              </p:cNvSpPr>
              <p:nvPr/>
            </p:nvSpPr>
            <p:spPr bwMode="auto">
              <a:xfrm>
                <a:off x="5040" y="3156"/>
                <a:ext cx="1080" cy="156"/>
              </a:xfrm>
              <a:custGeom>
                <a:avLst/>
                <a:gdLst/>
                <a:ahLst/>
                <a:cxnLst>
                  <a:cxn ang="0">
                    <a:pos x="0" y="0"/>
                  </a:cxn>
                  <a:cxn ang="0">
                    <a:pos x="720" y="468"/>
                  </a:cxn>
                  <a:cxn ang="0">
                    <a:pos x="1440" y="0"/>
                  </a:cxn>
                </a:cxnLst>
                <a:rect l="0" t="0" r="r" b="b"/>
                <a:pathLst>
                  <a:path w="1440" h="468">
                    <a:moveTo>
                      <a:pt x="0" y="0"/>
                    </a:moveTo>
                    <a:cubicBezTo>
                      <a:pt x="240" y="234"/>
                      <a:pt x="480" y="468"/>
                      <a:pt x="720" y="468"/>
                    </a:cubicBezTo>
                    <a:cubicBezTo>
                      <a:pt x="960" y="468"/>
                      <a:pt x="1320" y="78"/>
                      <a:pt x="1440" y="0"/>
                    </a:cubicBezTo>
                  </a:path>
                </a:pathLst>
              </a:custGeom>
              <a:noFill/>
              <a:ln w="9525">
                <a:solidFill>
                  <a:srgbClr val="000000"/>
                </a:solidFill>
                <a:round/>
                <a:headEnd/>
                <a:tailEnd/>
              </a:ln>
            </p:spPr>
            <p:txBody>
              <a:bodyPr/>
              <a:lstStyle/>
              <a:p>
                <a:endParaRPr lang="zh-CN" altLang="en-US"/>
              </a:p>
            </p:txBody>
          </p:sp>
          <p:sp>
            <p:nvSpPr>
              <p:cNvPr id="93" name="Freeform 35"/>
              <p:cNvSpPr>
                <a:spLocks/>
              </p:cNvSpPr>
              <p:nvPr/>
            </p:nvSpPr>
            <p:spPr bwMode="auto">
              <a:xfrm>
                <a:off x="5040" y="3780"/>
                <a:ext cx="1080" cy="156"/>
              </a:xfrm>
              <a:custGeom>
                <a:avLst/>
                <a:gdLst/>
                <a:ahLst/>
                <a:cxnLst>
                  <a:cxn ang="0">
                    <a:pos x="0" y="0"/>
                  </a:cxn>
                  <a:cxn ang="0">
                    <a:pos x="720" y="468"/>
                  </a:cxn>
                  <a:cxn ang="0">
                    <a:pos x="1440" y="0"/>
                  </a:cxn>
                </a:cxnLst>
                <a:rect l="0" t="0" r="r" b="b"/>
                <a:pathLst>
                  <a:path w="1440" h="468">
                    <a:moveTo>
                      <a:pt x="0" y="0"/>
                    </a:moveTo>
                    <a:cubicBezTo>
                      <a:pt x="240" y="234"/>
                      <a:pt x="480" y="468"/>
                      <a:pt x="720" y="468"/>
                    </a:cubicBezTo>
                    <a:cubicBezTo>
                      <a:pt x="960" y="468"/>
                      <a:pt x="1320" y="78"/>
                      <a:pt x="1440" y="0"/>
                    </a:cubicBezTo>
                  </a:path>
                </a:pathLst>
              </a:custGeom>
              <a:noFill/>
              <a:ln w="9525">
                <a:solidFill>
                  <a:srgbClr val="000000"/>
                </a:solidFill>
                <a:round/>
                <a:headEnd/>
                <a:tailEnd/>
              </a:ln>
            </p:spPr>
            <p:txBody>
              <a:bodyPr/>
              <a:lstStyle/>
              <a:p>
                <a:endParaRPr lang="zh-CN" altLang="en-US"/>
              </a:p>
            </p:txBody>
          </p:sp>
          <p:sp>
            <p:nvSpPr>
              <p:cNvPr id="94" name="Line 36"/>
              <p:cNvSpPr>
                <a:spLocks noChangeShapeType="1"/>
              </p:cNvSpPr>
              <p:nvPr/>
            </p:nvSpPr>
            <p:spPr bwMode="auto">
              <a:xfrm>
                <a:off x="6120" y="3624"/>
                <a:ext cx="0" cy="312"/>
              </a:xfrm>
              <a:prstGeom prst="line">
                <a:avLst/>
              </a:prstGeom>
              <a:noFill/>
              <a:ln w="9525">
                <a:solidFill>
                  <a:srgbClr val="000000"/>
                </a:solidFill>
                <a:round/>
                <a:headEnd/>
                <a:tailEnd/>
              </a:ln>
            </p:spPr>
            <p:txBody>
              <a:bodyPr/>
              <a:lstStyle/>
              <a:p>
                <a:endParaRPr lang="zh-CN" altLang="en-US"/>
              </a:p>
            </p:txBody>
          </p:sp>
          <p:sp>
            <p:nvSpPr>
              <p:cNvPr id="95" name="Freeform 37"/>
              <p:cNvSpPr>
                <a:spLocks/>
              </p:cNvSpPr>
              <p:nvPr/>
            </p:nvSpPr>
            <p:spPr bwMode="auto">
              <a:xfrm>
                <a:off x="5040" y="3468"/>
                <a:ext cx="1080" cy="156"/>
              </a:xfrm>
              <a:custGeom>
                <a:avLst/>
                <a:gdLst/>
                <a:ahLst/>
                <a:cxnLst>
                  <a:cxn ang="0">
                    <a:pos x="0" y="0"/>
                  </a:cxn>
                  <a:cxn ang="0">
                    <a:pos x="720" y="468"/>
                  </a:cxn>
                  <a:cxn ang="0">
                    <a:pos x="1440" y="0"/>
                  </a:cxn>
                </a:cxnLst>
                <a:rect l="0" t="0" r="r" b="b"/>
                <a:pathLst>
                  <a:path w="1440" h="468">
                    <a:moveTo>
                      <a:pt x="0" y="0"/>
                    </a:moveTo>
                    <a:cubicBezTo>
                      <a:pt x="240" y="234"/>
                      <a:pt x="480" y="468"/>
                      <a:pt x="720" y="468"/>
                    </a:cubicBezTo>
                    <a:cubicBezTo>
                      <a:pt x="960" y="468"/>
                      <a:pt x="1320" y="78"/>
                      <a:pt x="1440" y="0"/>
                    </a:cubicBezTo>
                  </a:path>
                </a:pathLst>
              </a:custGeom>
              <a:noFill/>
              <a:ln w="9525">
                <a:solidFill>
                  <a:srgbClr val="000000"/>
                </a:solidFill>
                <a:round/>
                <a:headEnd/>
                <a:tailEnd/>
              </a:ln>
            </p:spPr>
            <p:txBody>
              <a:bodyPr/>
              <a:lstStyle/>
              <a:p>
                <a:endParaRPr lang="zh-CN" altLang="en-US"/>
              </a:p>
            </p:txBody>
          </p:sp>
        </p:grpSp>
        <p:sp>
          <p:nvSpPr>
            <p:cNvPr id="21" name="Text Box 38"/>
            <p:cNvSpPr txBox="1">
              <a:spLocks noChangeArrowheads="1"/>
            </p:cNvSpPr>
            <p:nvPr/>
          </p:nvSpPr>
          <p:spPr bwMode="auto">
            <a:xfrm>
              <a:off x="8100" y="7056"/>
              <a:ext cx="900" cy="312"/>
            </a:xfrm>
            <a:prstGeom prst="rect">
              <a:avLst/>
            </a:prstGeom>
            <a:solidFill>
              <a:srgbClr val="FFFFFF"/>
            </a:solidFill>
            <a:ln w="9525">
              <a:solidFill>
                <a:srgbClr val="FFFFFF"/>
              </a:solidFill>
              <a:miter lim="800000"/>
              <a:headEnd/>
              <a:tailEnd/>
            </a:ln>
          </p:spPr>
          <p:txBody>
            <a:bodyPr/>
            <a:lstStyle/>
            <a:p>
              <a:pPr eaLnBrk="0" hangingPunct="0"/>
              <a:r>
                <a:rPr lang="en-US" altLang="zh-CN" sz="700">
                  <a:solidFill>
                    <a:srgbClr val="663300"/>
                  </a:solidFill>
                  <a:latin typeface="华文新魏" pitchFamily="2" charset="-122"/>
                  <a:ea typeface="华文新魏" pitchFamily="2" charset="-122"/>
                </a:rPr>
                <a:t>Strip10</a:t>
              </a:r>
            </a:p>
          </p:txBody>
        </p:sp>
        <p:sp>
          <p:nvSpPr>
            <p:cNvPr id="22" name="Text Box 39"/>
            <p:cNvSpPr txBox="1">
              <a:spLocks noChangeArrowheads="1"/>
            </p:cNvSpPr>
            <p:nvPr/>
          </p:nvSpPr>
          <p:spPr bwMode="auto">
            <a:xfrm>
              <a:off x="9540" y="7056"/>
              <a:ext cx="900" cy="312"/>
            </a:xfrm>
            <a:prstGeom prst="rect">
              <a:avLst/>
            </a:prstGeom>
            <a:solidFill>
              <a:srgbClr val="FFFFFF"/>
            </a:solidFill>
            <a:ln w="9525">
              <a:solidFill>
                <a:srgbClr val="FFFFFF"/>
              </a:solidFill>
              <a:miter lim="800000"/>
              <a:headEnd/>
              <a:tailEnd/>
            </a:ln>
          </p:spPr>
          <p:txBody>
            <a:bodyPr/>
            <a:lstStyle/>
            <a:p>
              <a:pPr eaLnBrk="0" hangingPunct="0"/>
              <a:r>
                <a:rPr lang="en-US" altLang="zh-CN" sz="1400">
                  <a:solidFill>
                    <a:srgbClr val="663300"/>
                  </a:solidFill>
                  <a:latin typeface="华文新魏" pitchFamily="2" charset="-122"/>
                  <a:ea typeface="华文新魏" pitchFamily="2" charset="-122"/>
                </a:rPr>
                <a:t>Strip11</a:t>
              </a:r>
            </a:p>
          </p:txBody>
        </p:sp>
        <p:grpSp>
          <p:nvGrpSpPr>
            <p:cNvPr id="23" name="Group 40"/>
            <p:cNvGrpSpPr>
              <a:grpSpLocks/>
            </p:cNvGrpSpPr>
            <p:nvPr/>
          </p:nvGrpSpPr>
          <p:grpSpPr bwMode="auto">
            <a:xfrm>
              <a:off x="7920" y="5808"/>
              <a:ext cx="1080" cy="2184"/>
              <a:chOff x="5040" y="2064"/>
              <a:chExt cx="1080" cy="2184"/>
            </a:xfrm>
          </p:grpSpPr>
          <p:sp>
            <p:nvSpPr>
              <p:cNvPr id="79" name="AutoShape 41"/>
              <p:cNvSpPr>
                <a:spLocks noChangeArrowheads="1"/>
              </p:cNvSpPr>
              <p:nvPr/>
            </p:nvSpPr>
            <p:spPr bwMode="auto">
              <a:xfrm>
                <a:off x="5040" y="2064"/>
                <a:ext cx="1080" cy="2184"/>
              </a:xfrm>
              <a:prstGeom prst="can">
                <a:avLst>
                  <a:gd name="adj" fmla="val 50556"/>
                </a:avLst>
              </a:prstGeom>
              <a:solidFill>
                <a:srgbClr val="FFFFFF"/>
              </a:solidFill>
              <a:ln w="9525">
                <a:solidFill>
                  <a:srgbClr val="000000"/>
                </a:solidFill>
                <a:round/>
                <a:headEnd/>
                <a:tailEnd/>
              </a:ln>
            </p:spPr>
            <p:txBody>
              <a:bodyPr/>
              <a:lstStyle/>
              <a:p>
                <a:endParaRPr lang="zh-CN" altLang="en-US"/>
              </a:p>
            </p:txBody>
          </p:sp>
          <p:sp>
            <p:nvSpPr>
              <p:cNvPr id="80" name="Text Box 42"/>
              <p:cNvSpPr txBox="1">
                <a:spLocks noChangeArrowheads="1"/>
              </p:cNvSpPr>
              <p:nvPr/>
            </p:nvSpPr>
            <p:spPr bwMode="auto">
              <a:xfrm>
                <a:off x="5220" y="2688"/>
                <a:ext cx="720" cy="312"/>
              </a:xfrm>
              <a:prstGeom prst="rect">
                <a:avLst/>
              </a:prstGeom>
              <a:solidFill>
                <a:srgbClr val="FFFFFF"/>
              </a:solidFill>
              <a:ln w="9525">
                <a:solidFill>
                  <a:srgbClr val="FFFFFF"/>
                </a:solidFill>
                <a:miter lim="800000"/>
                <a:headEnd/>
                <a:tailEnd/>
              </a:ln>
            </p:spPr>
            <p:txBody>
              <a:bodyPr/>
              <a:lstStyle/>
              <a:p>
                <a:pPr eaLnBrk="0" hangingPunct="0"/>
                <a:r>
                  <a:rPr lang="en-US" altLang="zh-CN" sz="1400">
                    <a:solidFill>
                      <a:srgbClr val="663300"/>
                    </a:solidFill>
                    <a:latin typeface="华文新魏" pitchFamily="2" charset="-122"/>
                    <a:ea typeface="华文新魏" pitchFamily="2" charset="-122"/>
                  </a:rPr>
                  <a:t>Strip2</a:t>
                </a:r>
              </a:p>
            </p:txBody>
          </p:sp>
          <p:sp>
            <p:nvSpPr>
              <p:cNvPr id="81" name="Text Box 43"/>
              <p:cNvSpPr txBox="1">
                <a:spLocks noChangeArrowheads="1"/>
              </p:cNvSpPr>
              <p:nvPr/>
            </p:nvSpPr>
            <p:spPr bwMode="auto">
              <a:xfrm>
                <a:off x="5220" y="3000"/>
                <a:ext cx="720" cy="312"/>
              </a:xfrm>
              <a:prstGeom prst="rect">
                <a:avLst/>
              </a:prstGeom>
              <a:solidFill>
                <a:srgbClr val="FFFFFF"/>
              </a:solidFill>
              <a:ln w="9525">
                <a:solidFill>
                  <a:srgbClr val="FFFFFF"/>
                </a:solidFill>
                <a:miter lim="800000"/>
                <a:headEnd/>
                <a:tailEnd/>
              </a:ln>
            </p:spPr>
            <p:txBody>
              <a:bodyPr/>
              <a:lstStyle/>
              <a:p>
                <a:pPr eaLnBrk="0" hangingPunct="0"/>
                <a:r>
                  <a:rPr lang="en-US" altLang="zh-CN" sz="1400">
                    <a:solidFill>
                      <a:srgbClr val="663300"/>
                    </a:solidFill>
                    <a:latin typeface="华文新魏" pitchFamily="2" charset="-122"/>
                    <a:ea typeface="华文新魏" pitchFamily="2" charset="-122"/>
                  </a:rPr>
                  <a:t>Strip6</a:t>
                </a:r>
              </a:p>
            </p:txBody>
          </p:sp>
          <p:sp>
            <p:nvSpPr>
              <p:cNvPr id="82" name="Text Box 44"/>
              <p:cNvSpPr txBox="1">
                <a:spLocks noChangeArrowheads="1"/>
              </p:cNvSpPr>
              <p:nvPr/>
            </p:nvSpPr>
            <p:spPr bwMode="auto">
              <a:xfrm>
                <a:off x="5220" y="3624"/>
                <a:ext cx="900" cy="312"/>
              </a:xfrm>
              <a:prstGeom prst="rect">
                <a:avLst/>
              </a:prstGeom>
              <a:solidFill>
                <a:srgbClr val="FFFFFF"/>
              </a:solidFill>
              <a:ln w="9525">
                <a:solidFill>
                  <a:srgbClr val="FFFFFF"/>
                </a:solidFill>
                <a:miter lim="800000"/>
                <a:headEnd/>
                <a:tailEnd/>
              </a:ln>
            </p:spPr>
            <p:txBody>
              <a:bodyPr/>
              <a:lstStyle/>
              <a:p>
                <a:pPr eaLnBrk="0" hangingPunct="0"/>
                <a:r>
                  <a:rPr lang="en-US" altLang="zh-CN" sz="1400">
                    <a:solidFill>
                      <a:srgbClr val="663300"/>
                    </a:solidFill>
                    <a:latin typeface="华文新魏" pitchFamily="2" charset="-122"/>
                    <a:ea typeface="华文新魏" pitchFamily="2" charset="-122"/>
                  </a:rPr>
                  <a:t>Strip14</a:t>
                </a:r>
              </a:p>
            </p:txBody>
          </p:sp>
          <p:sp>
            <p:nvSpPr>
              <p:cNvPr id="83" name="Freeform 45"/>
              <p:cNvSpPr>
                <a:spLocks/>
              </p:cNvSpPr>
              <p:nvPr/>
            </p:nvSpPr>
            <p:spPr bwMode="auto">
              <a:xfrm>
                <a:off x="5040" y="2844"/>
                <a:ext cx="1080" cy="156"/>
              </a:xfrm>
              <a:custGeom>
                <a:avLst/>
                <a:gdLst/>
                <a:ahLst/>
                <a:cxnLst>
                  <a:cxn ang="0">
                    <a:pos x="0" y="0"/>
                  </a:cxn>
                  <a:cxn ang="0">
                    <a:pos x="720" y="468"/>
                  </a:cxn>
                  <a:cxn ang="0">
                    <a:pos x="1440" y="0"/>
                  </a:cxn>
                </a:cxnLst>
                <a:rect l="0" t="0" r="r" b="b"/>
                <a:pathLst>
                  <a:path w="1440" h="468">
                    <a:moveTo>
                      <a:pt x="0" y="0"/>
                    </a:moveTo>
                    <a:cubicBezTo>
                      <a:pt x="240" y="234"/>
                      <a:pt x="480" y="468"/>
                      <a:pt x="720" y="468"/>
                    </a:cubicBezTo>
                    <a:cubicBezTo>
                      <a:pt x="960" y="468"/>
                      <a:pt x="1320" y="78"/>
                      <a:pt x="1440" y="0"/>
                    </a:cubicBezTo>
                  </a:path>
                </a:pathLst>
              </a:custGeom>
              <a:noFill/>
              <a:ln w="9525">
                <a:solidFill>
                  <a:srgbClr val="000000"/>
                </a:solidFill>
                <a:round/>
                <a:headEnd/>
                <a:tailEnd/>
              </a:ln>
            </p:spPr>
            <p:txBody>
              <a:bodyPr/>
              <a:lstStyle/>
              <a:p>
                <a:endParaRPr lang="zh-CN" altLang="en-US"/>
              </a:p>
            </p:txBody>
          </p:sp>
          <p:sp>
            <p:nvSpPr>
              <p:cNvPr id="84" name="Freeform 46"/>
              <p:cNvSpPr>
                <a:spLocks/>
              </p:cNvSpPr>
              <p:nvPr/>
            </p:nvSpPr>
            <p:spPr bwMode="auto">
              <a:xfrm>
                <a:off x="5040" y="3156"/>
                <a:ext cx="1080" cy="156"/>
              </a:xfrm>
              <a:custGeom>
                <a:avLst/>
                <a:gdLst/>
                <a:ahLst/>
                <a:cxnLst>
                  <a:cxn ang="0">
                    <a:pos x="0" y="0"/>
                  </a:cxn>
                  <a:cxn ang="0">
                    <a:pos x="720" y="468"/>
                  </a:cxn>
                  <a:cxn ang="0">
                    <a:pos x="1440" y="0"/>
                  </a:cxn>
                </a:cxnLst>
                <a:rect l="0" t="0" r="r" b="b"/>
                <a:pathLst>
                  <a:path w="1440" h="468">
                    <a:moveTo>
                      <a:pt x="0" y="0"/>
                    </a:moveTo>
                    <a:cubicBezTo>
                      <a:pt x="240" y="234"/>
                      <a:pt x="480" y="468"/>
                      <a:pt x="720" y="468"/>
                    </a:cubicBezTo>
                    <a:cubicBezTo>
                      <a:pt x="960" y="468"/>
                      <a:pt x="1320" y="78"/>
                      <a:pt x="1440" y="0"/>
                    </a:cubicBezTo>
                  </a:path>
                </a:pathLst>
              </a:custGeom>
              <a:noFill/>
              <a:ln w="9525">
                <a:solidFill>
                  <a:srgbClr val="000000"/>
                </a:solidFill>
                <a:round/>
                <a:headEnd/>
                <a:tailEnd/>
              </a:ln>
            </p:spPr>
            <p:txBody>
              <a:bodyPr/>
              <a:lstStyle/>
              <a:p>
                <a:endParaRPr lang="zh-CN" altLang="en-US"/>
              </a:p>
            </p:txBody>
          </p:sp>
          <p:sp>
            <p:nvSpPr>
              <p:cNvPr id="85" name="Freeform 47"/>
              <p:cNvSpPr>
                <a:spLocks/>
              </p:cNvSpPr>
              <p:nvPr/>
            </p:nvSpPr>
            <p:spPr bwMode="auto">
              <a:xfrm>
                <a:off x="5040" y="3780"/>
                <a:ext cx="1080" cy="156"/>
              </a:xfrm>
              <a:custGeom>
                <a:avLst/>
                <a:gdLst/>
                <a:ahLst/>
                <a:cxnLst>
                  <a:cxn ang="0">
                    <a:pos x="0" y="0"/>
                  </a:cxn>
                  <a:cxn ang="0">
                    <a:pos x="720" y="468"/>
                  </a:cxn>
                  <a:cxn ang="0">
                    <a:pos x="1440" y="0"/>
                  </a:cxn>
                </a:cxnLst>
                <a:rect l="0" t="0" r="r" b="b"/>
                <a:pathLst>
                  <a:path w="1440" h="468">
                    <a:moveTo>
                      <a:pt x="0" y="0"/>
                    </a:moveTo>
                    <a:cubicBezTo>
                      <a:pt x="240" y="234"/>
                      <a:pt x="480" y="468"/>
                      <a:pt x="720" y="468"/>
                    </a:cubicBezTo>
                    <a:cubicBezTo>
                      <a:pt x="960" y="468"/>
                      <a:pt x="1320" y="78"/>
                      <a:pt x="1440" y="0"/>
                    </a:cubicBezTo>
                  </a:path>
                </a:pathLst>
              </a:custGeom>
              <a:noFill/>
              <a:ln w="9525">
                <a:solidFill>
                  <a:srgbClr val="000000"/>
                </a:solidFill>
                <a:round/>
                <a:headEnd/>
                <a:tailEnd/>
              </a:ln>
            </p:spPr>
            <p:txBody>
              <a:bodyPr/>
              <a:lstStyle/>
              <a:p>
                <a:endParaRPr lang="zh-CN" altLang="en-US"/>
              </a:p>
            </p:txBody>
          </p:sp>
          <p:sp>
            <p:nvSpPr>
              <p:cNvPr id="86" name="Line 48"/>
              <p:cNvSpPr>
                <a:spLocks noChangeShapeType="1"/>
              </p:cNvSpPr>
              <p:nvPr/>
            </p:nvSpPr>
            <p:spPr bwMode="auto">
              <a:xfrm>
                <a:off x="6120" y="3624"/>
                <a:ext cx="0" cy="312"/>
              </a:xfrm>
              <a:prstGeom prst="line">
                <a:avLst/>
              </a:prstGeom>
              <a:noFill/>
              <a:ln w="9525">
                <a:solidFill>
                  <a:srgbClr val="000000"/>
                </a:solidFill>
                <a:round/>
                <a:headEnd/>
                <a:tailEnd/>
              </a:ln>
            </p:spPr>
            <p:txBody>
              <a:bodyPr/>
              <a:lstStyle/>
              <a:p>
                <a:endParaRPr lang="zh-CN" altLang="en-US"/>
              </a:p>
            </p:txBody>
          </p:sp>
        </p:grpSp>
        <p:sp>
          <p:nvSpPr>
            <p:cNvPr id="24" name="Line 49"/>
            <p:cNvSpPr>
              <a:spLocks noChangeShapeType="1"/>
            </p:cNvSpPr>
            <p:nvPr/>
          </p:nvSpPr>
          <p:spPr bwMode="auto">
            <a:xfrm>
              <a:off x="9000" y="7056"/>
              <a:ext cx="0" cy="468"/>
            </a:xfrm>
            <a:prstGeom prst="line">
              <a:avLst/>
            </a:prstGeom>
            <a:noFill/>
            <a:ln w="9525">
              <a:solidFill>
                <a:srgbClr val="000000"/>
              </a:solidFill>
              <a:round/>
              <a:headEnd/>
              <a:tailEnd/>
            </a:ln>
          </p:spPr>
          <p:txBody>
            <a:bodyPr/>
            <a:lstStyle/>
            <a:p>
              <a:endParaRPr lang="zh-CN" altLang="en-US"/>
            </a:p>
          </p:txBody>
        </p:sp>
        <p:sp>
          <p:nvSpPr>
            <p:cNvPr id="25" name="Freeform 50"/>
            <p:cNvSpPr>
              <a:spLocks/>
            </p:cNvSpPr>
            <p:nvPr/>
          </p:nvSpPr>
          <p:spPr bwMode="auto">
            <a:xfrm>
              <a:off x="9360" y="7212"/>
              <a:ext cx="1080" cy="156"/>
            </a:xfrm>
            <a:custGeom>
              <a:avLst/>
              <a:gdLst/>
              <a:ahLst/>
              <a:cxnLst>
                <a:cxn ang="0">
                  <a:pos x="0" y="0"/>
                </a:cxn>
                <a:cxn ang="0">
                  <a:pos x="720" y="468"/>
                </a:cxn>
                <a:cxn ang="0">
                  <a:pos x="1440" y="0"/>
                </a:cxn>
              </a:cxnLst>
              <a:rect l="0" t="0" r="r" b="b"/>
              <a:pathLst>
                <a:path w="1440" h="468">
                  <a:moveTo>
                    <a:pt x="0" y="0"/>
                  </a:moveTo>
                  <a:cubicBezTo>
                    <a:pt x="240" y="234"/>
                    <a:pt x="480" y="468"/>
                    <a:pt x="720" y="468"/>
                  </a:cubicBezTo>
                  <a:cubicBezTo>
                    <a:pt x="960" y="468"/>
                    <a:pt x="1320" y="78"/>
                    <a:pt x="1440" y="0"/>
                  </a:cubicBezTo>
                </a:path>
              </a:pathLst>
            </a:custGeom>
            <a:noFill/>
            <a:ln w="9525">
              <a:solidFill>
                <a:srgbClr val="000000"/>
              </a:solidFill>
              <a:round/>
              <a:headEnd/>
              <a:tailEnd/>
            </a:ln>
          </p:spPr>
          <p:txBody>
            <a:bodyPr/>
            <a:lstStyle/>
            <a:p>
              <a:endParaRPr lang="zh-CN" altLang="en-US"/>
            </a:p>
          </p:txBody>
        </p:sp>
        <p:sp>
          <p:nvSpPr>
            <p:cNvPr id="26" name="Line 51"/>
            <p:cNvSpPr>
              <a:spLocks noChangeShapeType="1"/>
            </p:cNvSpPr>
            <p:nvPr/>
          </p:nvSpPr>
          <p:spPr bwMode="auto">
            <a:xfrm>
              <a:off x="10440" y="7056"/>
              <a:ext cx="0" cy="312"/>
            </a:xfrm>
            <a:prstGeom prst="line">
              <a:avLst/>
            </a:prstGeom>
            <a:noFill/>
            <a:ln w="9525">
              <a:solidFill>
                <a:srgbClr val="000000"/>
              </a:solidFill>
              <a:round/>
              <a:headEnd/>
              <a:tailEnd/>
            </a:ln>
          </p:spPr>
          <p:txBody>
            <a:bodyPr/>
            <a:lstStyle/>
            <a:p>
              <a:endParaRPr lang="zh-CN" altLang="en-US"/>
            </a:p>
          </p:txBody>
        </p:sp>
        <p:sp>
          <p:nvSpPr>
            <p:cNvPr id="27" name="Text Box 52"/>
            <p:cNvSpPr txBox="1">
              <a:spLocks noChangeArrowheads="1"/>
            </p:cNvSpPr>
            <p:nvPr/>
          </p:nvSpPr>
          <p:spPr bwMode="auto">
            <a:xfrm>
              <a:off x="8100" y="7056"/>
              <a:ext cx="900" cy="312"/>
            </a:xfrm>
            <a:prstGeom prst="rect">
              <a:avLst/>
            </a:prstGeom>
            <a:solidFill>
              <a:srgbClr val="FFFFFF"/>
            </a:solidFill>
            <a:ln w="9525">
              <a:solidFill>
                <a:srgbClr val="FFFFFF"/>
              </a:solidFill>
              <a:miter lim="800000"/>
              <a:headEnd/>
              <a:tailEnd/>
            </a:ln>
          </p:spPr>
          <p:txBody>
            <a:bodyPr/>
            <a:lstStyle/>
            <a:p>
              <a:pPr eaLnBrk="0" hangingPunct="0"/>
              <a:r>
                <a:rPr lang="en-US" altLang="zh-CN" sz="1400">
                  <a:solidFill>
                    <a:srgbClr val="663300"/>
                  </a:solidFill>
                  <a:latin typeface="华文新魏" pitchFamily="2" charset="-122"/>
                  <a:ea typeface="华文新魏" pitchFamily="2" charset="-122"/>
                </a:rPr>
                <a:t>Strip10</a:t>
              </a:r>
            </a:p>
          </p:txBody>
        </p:sp>
        <p:sp>
          <p:nvSpPr>
            <p:cNvPr id="28" name="Freeform 53"/>
            <p:cNvSpPr>
              <a:spLocks/>
            </p:cNvSpPr>
            <p:nvPr/>
          </p:nvSpPr>
          <p:spPr bwMode="auto">
            <a:xfrm>
              <a:off x="7920" y="7212"/>
              <a:ext cx="1080" cy="156"/>
            </a:xfrm>
            <a:custGeom>
              <a:avLst/>
              <a:gdLst/>
              <a:ahLst/>
              <a:cxnLst>
                <a:cxn ang="0">
                  <a:pos x="0" y="0"/>
                </a:cxn>
                <a:cxn ang="0">
                  <a:pos x="720" y="468"/>
                </a:cxn>
                <a:cxn ang="0">
                  <a:pos x="1440" y="0"/>
                </a:cxn>
              </a:cxnLst>
              <a:rect l="0" t="0" r="r" b="b"/>
              <a:pathLst>
                <a:path w="1440" h="468">
                  <a:moveTo>
                    <a:pt x="0" y="0"/>
                  </a:moveTo>
                  <a:cubicBezTo>
                    <a:pt x="240" y="234"/>
                    <a:pt x="480" y="468"/>
                    <a:pt x="720" y="468"/>
                  </a:cubicBezTo>
                  <a:cubicBezTo>
                    <a:pt x="960" y="468"/>
                    <a:pt x="1320" y="78"/>
                    <a:pt x="1440" y="0"/>
                  </a:cubicBezTo>
                </a:path>
              </a:pathLst>
            </a:custGeom>
            <a:noFill/>
            <a:ln w="9525">
              <a:solidFill>
                <a:srgbClr val="000000"/>
              </a:solidFill>
              <a:round/>
              <a:headEnd/>
              <a:tailEnd/>
            </a:ln>
          </p:spPr>
          <p:txBody>
            <a:bodyPr/>
            <a:lstStyle/>
            <a:p>
              <a:endParaRPr lang="zh-CN" altLang="en-US"/>
            </a:p>
          </p:txBody>
        </p:sp>
        <p:sp>
          <p:nvSpPr>
            <p:cNvPr id="29" name="Line 54"/>
            <p:cNvSpPr>
              <a:spLocks noChangeShapeType="1"/>
            </p:cNvSpPr>
            <p:nvPr/>
          </p:nvSpPr>
          <p:spPr bwMode="auto">
            <a:xfrm>
              <a:off x="9000" y="7056"/>
              <a:ext cx="0" cy="468"/>
            </a:xfrm>
            <a:prstGeom prst="line">
              <a:avLst/>
            </a:prstGeom>
            <a:noFill/>
            <a:ln w="9525">
              <a:solidFill>
                <a:srgbClr val="000000"/>
              </a:solidFill>
              <a:round/>
              <a:headEnd/>
              <a:tailEnd/>
            </a:ln>
          </p:spPr>
          <p:txBody>
            <a:bodyPr/>
            <a:lstStyle/>
            <a:p>
              <a:endParaRPr lang="zh-CN" altLang="en-US"/>
            </a:p>
          </p:txBody>
        </p:sp>
        <p:sp>
          <p:nvSpPr>
            <p:cNvPr id="30" name="Text Box 55"/>
            <p:cNvSpPr txBox="1">
              <a:spLocks noChangeArrowheads="1"/>
            </p:cNvSpPr>
            <p:nvPr/>
          </p:nvSpPr>
          <p:spPr bwMode="auto">
            <a:xfrm>
              <a:off x="5580" y="9962"/>
              <a:ext cx="3780" cy="468"/>
            </a:xfrm>
            <a:prstGeom prst="rect">
              <a:avLst/>
            </a:prstGeom>
            <a:solidFill>
              <a:srgbClr val="FFFFFF"/>
            </a:solidFill>
            <a:ln w="9525">
              <a:solidFill>
                <a:srgbClr val="FFFFFF"/>
              </a:solidFill>
              <a:miter lim="800000"/>
              <a:headEnd/>
              <a:tailEnd/>
            </a:ln>
          </p:spPr>
          <p:txBody>
            <a:bodyPr/>
            <a:lstStyle/>
            <a:p>
              <a:pPr algn="just" eaLnBrk="0" hangingPunct="0"/>
              <a:r>
                <a:rPr lang="en-US" altLang="zh-CN" sz="2000" dirty="0">
                  <a:solidFill>
                    <a:srgbClr val="663300"/>
                  </a:solidFill>
                  <a:latin typeface="华文新魏" pitchFamily="2" charset="-122"/>
                  <a:ea typeface="华文新魏" pitchFamily="2" charset="-122"/>
                </a:rPr>
                <a:t>Data mapping for a </a:t>
              </a:r>
            </a:p>
            <a:p>
              <a:pPr algn="just" eaLnBrk="0" hangingPunct="0"/>
              <a:r>
                <a:rPr lang="en-US" altLang="zh-CN" sz="2000" dirty="0">
                  <a:solidFill>
                    <a:srgbClr val="663300"/>
                  </a:solidFill>
                  <a:latin typeface="华文新魏" pitchFamily="2" charset="-122"/>
                  <a:ea typeface="华文新魏" pitchFamily="2" charset="-122"/>
                </a:rPr>
                <a:t>RAID </a:t>
              </a:r>
              <a:r>
                <a:rPr lang="en-US" altLang="zh-CN" sz="2000" dirty="0" smtClean="0">
                  <a:solidFill>
                    <a:srgbClr val="663300"/>
                  </a:solidFill>
                  <a:latin typeface="华文新魏" pitchFamily="2" charset="-122"/>
                  <a:ea typeface="华文新魏" pitchFamily="2" charset="-122"/>
                </a:rPr>
                <a:t>Level 0 </a:t>
              </a:r>
              <a:r>
                <a:rPr lang="en-US" altLang="zh-CN" sz="2000" dirty="0">
                  <a:solidFill>
                    <a:srgbClr val="663300"/>
                  </a:solidFill>
                  <a:latin typeface="华文新魏" pitchFamily="2" charset="-122"/>
                  <a:ea typeface="华文新魏" pitchFamily="2" charset="-122"/>
                </a:rPr>
                <a:t>Array</a:t>
              </a:r>
            </a:p>
          </p:txBody>
        </p:sp>
        <p:sp>
          <p:nvSpPr>
            <p:cNvPr id="31" name="Text Box 56"/>
            <p:cNvSpPr txBox="1">
              <a:spLocks noChangeArrowheads="1"/>
            </p:cNvSpPr>
            <p:nvPr/>
          </p:nvSpPr>
          <p:spPr bwMode="auto">
            <a:xfrm>
              <a:off x="2520" y="6120"/>
              <a:ext cx="720" cy="312"/>
            </a:xfrm>
            <a:prstGeom prst="rect">
              <a:avLst/>
            </a:prstGeom>
            <a:solidFill>
              <a:srgbClr val="FF6600"/>
            </a:solidFill>
            <a:ln w="9525">
              <a:solidFill>
                <a:srgbClr val="FFFFFF"/>
              </a:solidFill>
              <a:miter lim="800000"/>
              <a:headEnd/>
              <a:tailEnd/>
            </a:ln>
          </p:spPr>
          <p:txBody>
            <a:bodyPr/>
            <a:lstStyle/>
            <a:p>
              <a:pPr eaLnBrk="0" hangingPunct="0"/>
              <a:r>
                <a:rPr lang="en-US" altLang="zh-CN" sz="1400">
                  <a:solidFill>
                    <a:srgbClr val="663300"/>
                  </a:solidFill>
                  <a:latin typeface="华文新魏" pitchFamily="2" charset="-122"/>
                  <a:ea typeface="华文新魏" pitchFamily="2" charset="-122"/>
                </a:rPr>
                <a:t>Strip0</a:t>
              </a:r>
            </a:p>
          </p:txBody>
        </p:sp>
        <p:sp>
          <p:nvSpPr>
            <p:cNvPr id="32" name="Oval 57"/>
            <p:cNvSpPr>
              <a:spLocks noChangeArrowheads="1"/>
            </p:cNvSpPr>
            <p:nvPr/>
          </p:nvSpPr>
          <p:spPr bwMode="auto">
            <a:xfrm>
              <a:off x="2340" y="5808"/>
              <a:ext cx="1260" cy="312"/>
            </a:xfrm>
            <a:prstGeom prst="ellipse">
              <a:avLst/>
            </a:prstGeom>
            <a:solidFill>
              <a:srgbClr val="FFFFFF"/>
            </a:solidFill>
            <a:ln w="9525">
              <a:solidFill>
                <a:srgbClr val="000000"/>
              </a:solidFill>
              <a:round/>
              <a:headEnd/>
              <a:tailEnd/>
            </a:ln>
          </p:spPr>
          <p:txBody>
            <a:bodyPr/>
            <a:lstStyle/>
            <a:p>
              <a:endParaRPr lang="zh-CN" altLang="en-US"/>
            </a:p>
          </p:txBody>
        </p:sp>
        <p:sp>
          <p:nvSpPr>
            <p:cNvPr id="33" name="Text Box 58"/>
            <p:cNvSpPr txBox="1">
              <a:spLocks noChangeArrowheads="1"/>
            </p:cNvSpPr>
            <p:nvPr/>
          </p:nvSpPr>
          <p:spPr bwMode="auto">
            <a:xfrm>
              <a:off x="2520" y="6432"/>
              <a:ext cx="720" cy="312"/>
            </a:xfrm>
            <a:prstGeom prst="rect">
              <a:avLst/>
            </a:prstGeom>
            <a:solidFill>
              <a:srgbClr val="FF6600"/>
            </a:solidFill>
            <a:ln w="9525">
              <a:solidFill>
                <a:srgbClr val="FFFFFF"/>
              </a:solidFill>
              <a:miter lim="800000"/>
              <a:headEnd/>
              <a:tailEnd/>
            </a:ln>
          </p:spPr>
          <p:txBody>
            <a:bodyPr/>
            <a:lstStyle/>
            <a:p>
              <a:pPr eaLnBrk="0" hangingPunct="0"/>
              <a:r>
                <a:rPr lang="en-US" altLang="zh-CN" sz="1400">
                  <a:solidFill>
                    <a:srgbClr val="663300"/>
                  </a:solidFill>
                  <a:latin typeface="华文新魏" pitchFamily="2" charset="-122"/>
                  <a:ea typeface="华文新魏" pitchFamily="2" charset="-122"/>
                </a:rPr>
                <a:t>Strip1</a:t>
              </a:r>
            </a:p>
          </p:txBody>
        </p:sp>
        <p:sp>
          <p:nvSpPr>
            <p:cNvPr id="34" name="Text Box 59"/>
            <p:cNvSpPr txBox="1">
              <a:spLocks noChangeArrowheads="1"/>
            </p:cNvSpPr>
            <p:nvPr/>
          </p:nvSpPr>
          <p:spPr bwMode="auto">
            <a:xfrm>
              <a:off x="2520" y="6744"/>
              <a:ext cx="720" cy="312"/>
            </a:xfrm>
            <a:prstGeom prst="rect">
              <a:avLst/>
            </a:prstGeom>
            <a:solidFill>
              <a:srgbClr val="FF6600"/>
            </a:solidFill>
            <a:ln w="9525">
              <a:solidFill>
                <a:srgbClr val="FFFFFF"/>
              </a:solidFill>
              <a:miter lim="800000"/>
              <a:headEnd/>
              <a:tailEnd/>
            </a:ln>
          </p:spPr>
          <p:txBody>
            <a:bodyPr/>
            <a:lstStyle/>
            <a:p>
              <a:pPr eaLnBrk="0" hangingPunct="0"/>
              <a:r>
                <a:rPr lang="en-US" altLang="zh-CN" sz="1400">
                  <a:solidFill>
                    <a:srgbClr val="663300"/>
                  </a:solidFill>
                  <a:latin typeface="华文新魏" pitchFamily="2" charset="-122"/>
                  <a:ea typeface="华文新魏" pitchFamily="2" charset="-122"/>
                </a:rPr>
                <a:t>Strip2</a:t>
              </a:r>
            </a:p>
          </p:txBody>
        </p:sp>
        <p:sp>
          <p:nvSpPr>
            <p:cNvPr id="35" name="Text Box 60"/>
            <p:cNvSpPr txBox="1">
              <a:spLocks noChangeArrowheads="1"/>
            </p:cNvSpPr>
            <p:nvPr/>
          </p:nvSpPr>
          <p:spPr bwMode="auto">
            <a:xfrm>
              <a:off x="2520" y="7056"/>
              <a:ext cx="720" cy="312"/>
            </a:xfrm>
            <a:prstGeom prst="rect">
              <a:avLst/>
            </a:prstGeom>
            <a:solidFill>
              <a:srgbClr val="FF6600"/>
            </a:solidFill>
            <a:ln w="9525">
              <a:solidFill>
                <a:srgbClr val="FFFFFF"/>
              </a:solidFill>
              <a:miter lim="800000"/>
              <a:headEnd/>
              <a:tailEnd/>
            </a:ln>
          </p:spPr>
          <p:txBody>
            <a:bodyPr/>
            <a:lstStyle/>
            <a:p>
              <a:pPr eaLnBrk="0" hangingPunct="0"/>
              <a:r>
                <a:rPr lang="en-US" altLang="zh-CN" sz="1400">
                  <a:solidFill>
                    <a:srgbClr val="663300"/>
                  </a:solidFill>
                  <a:latin typeface="华文新魏" pitchFamily="2" charset="-122"/>
                  <a:ea typeface="华文新魏" pitchFamily="2" charset="-122"/>
                </a:rPr>
                <a:t>Strip3</a:t>
              </a:r>
            </a:p>
          </p:txBody>
        </p:sp>
        <p:sp>
          <p:nvSpPr>
            <p:cNvPr id="36" name="Text Box 61"/>
            <p:cNvSpPr txBox="1">
              <a:spLocks noChangeArrowheads="1"/>
            </p:cNvSpPr>
            <p:nvPr/>
          </p:nvSpPr>
          <p:spPr bwMode="auto">
            <a:xfrm>
              <a:off x="2520" y="7368"/>
              <a:ext cx="720" cy="312"/>
            </a:xfrm>
            <a:prstGeom prst="rect">
              <a:avLst/>
            </a:prstGeom>
            <a:solidFill>
              <a:srgbClr val="FF6600"/>
            </a:solidFill>
            <a:ln w="9525">
              <a:solidFill>
                <a:srgbClr val="FFFFFF"/>
              </a:solidFill>
              <a:miter lim="800000"/>
              <a:headEnd/>
              <a:tailEnd/>
            </a:ln>
          </p:spPr>
          <p:txBody>
            <a:bodyPr/>
            <a:lstStyle/>
            <a:p>
              <a:pPr eaLnBrk="0" hangingPunct="0"/>
              <a:r>
                <a:rPr lang="en-US" altLang="zh-CN" sz="1400">
                  <a:solidFill>
                    <a:srgbClr val="663300"/>
                  </a:solidFill>
                  <a:latin typeface="华文新魏" pitchFamily="2" charset="-122"/>
                  <a:ea typeface="华文新魏" pitchFamily="2" charset="-122"/>
                </a:rPr>
                <a:t>Strip4</a:t>
              </a:r>
            </a:p>
          </p:txBody>
        </p:sp>
        <p:sp>
          <p:nvSpPr>
            <p:cNvPr id="37" name="Text Box 62"/>
            <p:cNvSpPr txBox="1">
              <a:spLocks noChangeArrowheads="1"/>
            </p:cNvSpPr>
            <p:nvPr/>
          </p:nvSpPr>
          <p:spPr bwMode="auto">
            <a:xfrm>
              <a:off x="2520" y="7680"/>
              <a:ext cx="720" cy="312"/>
            </a:xfrm>
            <a:prstGeom prst="rect">
              <a:avLst/>
            </a:prstGeom>
            <a:solidFill>
              <a:srgbClr val="FF6600"/>
            </a:solidFill>
            <a:ln w="9525">
              <a:solidFill>
                <a:srgbClr val="FFFFFF"/>
              </a:solidFill>
              <a:miter lim="800000"/>
              <a:headEnd/>
              <a:tailEnd/>
            </a:ln>
          </p:spPr>
          <p:txBody>
            <a:bodyPr/>
            <a:lstStyle/>
            <a:p>
              <a:pPr eaLnBrk="0" hangingPunct="0"/>
              <a:r>
                <a:rPr lang="en-US" altLang="zh-CN" sz="1400">
                  <a:solidFill>
                    <a:srgbClr val="663300"/>
                  </a:solidFill>
                  <a:latin typeface="华文新魏" pitchFamily="2" charset="-122"/>
                  <a:ea typeface="华文新魏" pitchFamily="2" charset="-122"/>
                </a:rPr>
                <a:t>Strip5</a:t>
              </a:r>
            </a:p>
          </p:txBody>
        </p:sp>
        <p:sp>
          <p:nvSpPr>
            <p:cNvPr id="38" name="Text Box 63"/>
            <p:cNvSpPr txBox="1">
              <a:spLocks noChangeArrowheads="1"/>
            </p:cNvSpPr>
            <p:nvPr/>
          </p:nvSpPr>
          <p:spPr bwMode="auto">
            <a:xfrm>
              <a:off x="2520" y="7992"/>
              <a:ext cx="720" cy="312"/>
            </a:xfrm>
            <a:prstGeom prst="rect">
              <a:avLst/>
            </a:prstGeom>
            <a:solidFill>
              <a:srgbClr val="FF6600"/>
            </a:solidFill>
            <a:ln w="9525">
              <a:solidFill>
                <a:srgbClr val="FFFFFF"/>
              </a:solidFill>
              <a:miter lim="800000"/>
              <a:headEnd/>
              <a:tailEnd/>
            </a:ln>
          </p:spPr>
          <p:txBody>
            <a:bodyPr/>
            <a:lstStyle/>
            <a:p>
              <a:pPr eaLnBrk="0" hangingPunct="0"/>
              <a:r>
                <a:rPr lang="en-US" altLang="zh-CN" sz="1400">
                  <a:solidFill>
                    <a:srgbClr val="663300"/>
                  </a:solidFill>
                  <a:latin typeface="华文新魏" pitchFamily="2" charset="-122"/>
                  <a:ea typeface="华文新魏" pitchFamily="2" charset="-122"/>
                </a:rPr>
                <a:t>Strip6</a:t>
              </a:r>
            </a:p>
          </p:txBody>
        </p:sp>
        <p:sp>
          <p:nvSpPr>
            <p:cNvPr id="39" name="Text Box 64"/>
            <p:cNvSpPr txBox="1">
              <a:spLocks noChangeArrowheads="1"/>
            </p:cNvSpPr>
            <p:nvPr/>
          </p:nvSpPr>
          <p:spPr bwMode="auto">
            <a:xfrm>
              <a:off x="2520" y="8304"/>
              <a:ext cx="720" cy="312"/>
            </a:xfrm>
            <a:prstGeom prst="rect">
              <a:avLst/>
            </a:prstGeom>
            <a:solidFill>
              <a:srgbClr val="FF6600"/>
            </a:solidFill>
            <a:ln w="9525">
              <a:solidFill>
                <a:srgbClr val="FFFFFF"/>
              </a:solidFill>
              <a:miter lim="800000"/>
              <a:headEnd/>
              <a:tailEnd/>
            </a:ln>
          </p:spPr>
          <p:txBody>
            <a:bodyPr/>
            <a:lstStyle/>
            <a:p>
              <a:pPr eaLnBrk="0" hangingPunct="0"/>
              <a:r>
                <a:rPr lang="en-US" altLang="zh-CN" sz="1400">
                  <a:solidFill>
                    <a:srgbClr val="663300"/>
                  </a:solidFill>
                  <a:latin typeface="华文新魏" pitchFamily="2" charset="-122"/>
                  <a:ea typeface="华文新魏" pitchFamily="2" charset="-122"/>
                </a:rPr>
                <a:t>Strip7</a:t>
              </a:r>
            </a:p>
          </p:txBody>
        </p:sp>
        <p:sp>
          <p:nvSpPr>
            <p:cNvPr id="40" name="Text Box 65"/>
            <p:cNvSpPr txBox="1">
              <a:spLocks noChangeArrowheads="1"/>
            </p:cNvSpPr>
            <p:nvPr/>
          </p:nvSpPr>
          <p:spPr bwMode="auto">
            <a:xfrm>
              <a:off x="2520" y="8616"/>
              <a:ext cx="720" cy="312"/>
            </a:xfrm>
            <a:prstGeom prst="rect">
              <a:avLst/>
            </a:prstGeom>
            <a:solidFill>
              <a:srgbClr val="FF6600"/>
            </a:solidFill>
            <a:ln w="9525">
              <a:solidFill>
                <a:srgbClr val="FFFFFF"/>
              </a:solidFill>
              <a:miter lim="800000"/>
              <a:headEnd/>
              <a:tailEnd/>
            </a:ln>
          </p:spPr>
          <p:txBody>
            <a:bodyPr/>
            <a:lstStyle/>
            <a:p>
              <a:pPr eaLnBrk="0" hangingPunct="0"/>
              <a:r>
                <a:rPr lang="en-US" altLang="zh-CN" sz="1400">
                  <a:solidFill>
                    <a:srgbClr val="663300"/>
                  </a:solidFill>
                  <a:latin typeface="华文新魏" pitchFamily="2" charset="-122"/>
                  <a:ea typeface="华文新魏" pitchFamily="2" charset="-122"/>
                </a:rPr>
                <a:t>Strip8</a:t>
              </a:r>
            </a:p>
          </p:txBody>
        </p:sp>
        <p:sp>
          <p:nvSpPr>
            <p:cNvPr id="41" name="Line 66"/>
            <p:cNvSpPr>
              <a:spLocks noChangeShapeType="1"/>
            </p:cNvSpPr>
            <p:nvPr/>
          </p:nvSpPr>
          <p:spPr bwMode="auto">
            <a:xfrm>
              <a:off x="2340" y="5964"/>
              <a:ext cx="0" cy="4212"/>
            </a:xfrm>
            <a:prstGeom prst="line">
              <a:avLst/>
            </a:prstGeom>
            <a:noFill/>
            <a:ln w="9525">
              <a:solidFill>
                <a:srgbClr val="000000"/>
              </a:solidFill>
              <a:round/>
              <a:headEnd/>
              <a:tailEnd/>
            </a:ln>
          </p:spPr>
          <p:txBody>
            <a:bodyPr/>
            <a:lstStyle/>
            <a:p>
              <a:endParaRPr lang="zh-CN" altLang="en-US"/>
            </a:p>
          </p:txBody>
        </p:sp>
        <p:sp>
          <p:nvSpPr>
            <p:cNvPr id="42" name="Line 67"/>
            <p:cNvSpPr>
              <a:spLocks noChangeShapeType="1"/>
            </p:cNvSpPr>
            <p:nvPr/>
          </p:nvSpPr>
          <p:spPr bwMode="auto">
            <a:xfrm>
              <a:off x="3600" y="5964"/>
              <a:ext cx="0" cy="4212"/>
            </a:xfrm>
            <a:prstGeom prst="line">
              <a:avLst/>
            </a:prstGeom>
            <a:noFill/>
            <a:ln w="9525">
              <a:solidFill>
                <a:srgbClr val="000000"/>
              </a:solidFill>
              <a:round/>
              <a:headEnd/>
              <a:tailEnd/>
            </a:ln>
          </p:spPr>
          <p:txBody>
            <a:bodyPr/>
            <a:lstStyle/>
            <a:p>
              <a:endParaRPr lang="zh-CN" altLang="en-US"/>
            </a:p>
          </p:txBody>
        </p:sp>
        <p:sp>
          <p:nvSpPr>
            <p:cNvPr id="43" name="Freeform 68"/>
            <p:cNvSpPr>
              <a:spLocks/>
            </p:cNvSpPr>
            <p:nvPr/>
          </p:nvSpPr>
          <p:spPr bwMode="auto">
            <a:xfrm>
              <a:off x="2340" y="6276"/>
              <a:ext cx="1260" cy="156"/>
            </a:xfrm>
            <a:custGeom>
              <a:avLst/>
              <a:gdLst/>
              <a:ahLst/>
              <a:cxnLst>
                <a:cxn ang="0">
                  <a:pos x="0" y="0"/>
                </a:cxn>
                <a:cxn ang="0">
                  <a:pos x="720" y="468"/>
                </a:cxn>
                <a:cxn ang="0">
                  <a:pos x="1440" y="0"/>
                </a:cxn>
              </a:cxnLst>
              <a:rect l="0" t="0" r="r" b="b"/>
              <a:pathLst>
                <a:path w="1440" h="468">
                  <a:moveTo>
                    <a:pt x="0" y="0"/>
                  </a:moveTo>
                  <a:cubicBezTo>
                    <a:pt x="240" y="234"/>
                    <a:pt x="480" y="468"/>
                    <a:pt x="720" y="468"/>
                  </a:cubicBezTo>
                  <a:cubicBezTo>
                    <a:pt x="960" y="468"/>
                    <a:pt x="1320" y="78"/>
                    <a:pt x="1440" y="0"/>
                  </a:cubicBezTo>
                </a:path>
              </a:pathLst>
            </a:custGeom>
            <a:noFill/>
            <a:ln w="9525">
              <a:solidFill>
                <a:srgbClr val="000000"/>
              </a:solidFill>
              <a:round/>
              <a:headEnd/>
              <a:tailEnd/>
            </a:ln>
          </p:spPr>
          <p:txBody>
            <a:bodyPr/>
            <a:lstStyle/>
            <a:p>
              <a:endParaRPr lang="zh-CN" altLang="en-US"/>
            </a:p>
          </p:txBody>
        </p:sp>
        <p:sp>
          <p:nvSpPr>
            <p:cNvPr id="44" name="Freeform 69"/>
            <p:cNvSpPr>
              <a:spLocks/>
            </p:cNvSpPr>
            <p:nvPr/>
          </p:nvSpPr>
          <p:spPr bwMode="auto">
            <a:xfrm>
              <a:off x="2340" y="6588"/>
              <a:ext cx="1260" cy="156"/>
            </a:xfrm>
            <a:custGeom>
              <a:avLst/>
              <a:gdLst/>
              <a:ahLst/>
              <a:cxnLst>
                <a:cxn ang="0">
                  <a:pos x="0" y="0"/>
                </a:cxn>
                <a:cxn ang="0">
                  <a:pos x="720" y="468"/>
                </a:cxn>
                <a:cxn ang="0">
                  <a:pos x="1440" y="0"/>
                </a:cxn>
              </a:cxnLst>
              <a:rect l="0" t="0" r="r" b="b"/>
              <a:pathLst>
                <a:path w="1440" h="468">
                  <a:moveTo>
                    <a:pt x="0" y="0"/>
                  </a:moveTo>
                  <a:cubicBezTo>
                    <a:pt x="240" y="234"/>
                    <a:pt x="480" y="468"/>
                    <a:pt x="720" y="468"/>
                  </a:cubicBezTo>
                  <a:cubicBezTo>
                    <a:pt x="960" y="468"/>
                    <a:pt x="1320" y="78"/>
                    <a:pt x="1440" y="0"/>
                  </a:cubicBezTo>
                </a:path>
              </a:pathLst>
            </a:custGeom>
            <a:noFill/>
            <a:ln w="9525">
              <a:solidFill>
                <a:srgbClr val="000000"/>
              </a:solidFill>
              <a:round/>
              <a:headEnd/>
              <a:tailEnd/>
            </a:ln>
          </p:spPr>
          <p:txBody>
            <a:bodyPr/>
            <a:lstStyle/>
            <a:p>
              <a:endParaRPr lang="zh-CN" altLang="en-US"/>
            </a:p>
          </p:txBody>
        </p:sp>
        <p:sp>
          <p:nvSpPr>
            <p:cNvPr id="45" name="Freeform 70"/>
            <p:cNvSpPr>
              <a:spLocks/>
            </p:cNvSpPr>
            <p:nvPr/>
          </p:nvSpPr>
          <p:spPr bwMode="auto">
            <a:xfrm>
              <a:off x="2340" y="6900"/>
              <a:ext cx="1260" cy="156"/>
            </a:xfrm>
            <a:custGeom>
              <a:avLst/>
              <a:gdLst/>
              <a:ahLst/>
              <a:cxnLst>
                <a:cxn ang="0">
                  <a:pos x="0" y="0"/>
                </a:cxn>
                <a:cxn ang="0">
                  <a:pos x="720" y="468"/>
                </a:cxn>
                <a:cxn ang="0">
                  <a:pos x="1440" y="0"/>
                </a:cxn>
              </a:cxnLst>
              <a:rect l="0" t="0" r="r" b="b"/>
              <a:pathLst>
                <a:path w="1440" h="468">
                  <a:moveTo>
                    <a:pt x="0" y="0"/>
                  </a:moveTo>
                  <a:cubicBezTo>
                    <a:pt x="240" y="234"/>
                    <a:pt x="480" y="468"/>
                    <a:pt x="720" y="468"/>
                  </a:cubicBezTo>
                  <a:cubicBezTo>
                    <a:pt x="960" y="468"/>
                    <a:pt x="1320" y="78"/>
                    <a:pt x="1440" y="0"/>
                  </a:cubicBezTo>
                </a:path>
              </a:pathLst>
            </a:custGeom>
            <a:noFill/>
            <a:ln w="9525">
              <a:solidFill>
                <a:srgbClr val="000000"/>
              </a:solidFill>
              <a:round/>
              <a:headEnd/>
              <a:tailEnd/>
            </a:ln>
          </p:spPr>
          <p:txBody>
            <a:bodyPr/>
            <a:lstStyle/>
            <a:p>
              <a:endParaRPr lang="zh-CN" altLang="en-US"/>
            </a:p>
          </p:txBody>
        </p:sp>
        <p:sp>
          <p:nvSpPr>
            <p:cNvPr id="46" name="Freeform 71"/>
            <p:cNvSpPr>
              <a:spLocks/>
            </p:cNvSpPr>
            <p:nvPr/>
          </p:nvSpPr>
          <p:spPr bwMode="auto">
            <a:xfrm>
              <a:off x="2340" y="7212"/>
              <a:ext cx="1260" cy="156"/>
            </a:xfrm>
            <a:custGeom>
              <a:avLst/>
              <a:gdLst/>
              <a:ahLst/>
              <a:cxnLst>
                <a:cxn ang="0">
                  <a:pos x="0" y="0"/>
                </a:cxn>
                <a:cxn ang="0">
                  <a:pos x="720" y="468"/>
                </a:cxn>
                <a:cxn ang="0">
                  <a:pos x="1440" y="0"/>
                </a:cxn>
              </a:cxnLst>
              <a:rect l="0" t="0" r="r" b="b"/>
              <a:pathLst>
                <a:path w="1440" h="468">
                  <a:moveTo>
                    <a:pt x="0" y="0"/>
                  </a:moveTo>
                  <a:cubicBezTo>
                    <a:pt x="240" y="234"/>
                    <a:pt x="480" y="468"/>
                    <a:pt x="720" y="468"/>
                  </a:cubicBezTo>
                  <a:cubicBezTo>
                    <a:pt x="960" y="468"/>
                    <a:pt x="1320" y="78"/>
                    <a:pt x="1440" y="0"/>
                  </a:cubicBezTo>
                </a:path>
              </a:pathLst>
            </a:custGeom>
            <a:noFill/>
            <a:ln w="9525">
              <a:solidFill>
                <a:srgbClr val="000000"/>
              </a:solidFill>
              <a:round/>
              <a:headEnd/>
              <a:tailEnd/>
            </a:ln>
          </p:spPr>
          <p:txBody>
            <a:bodyPr/>
            <a:lstStyle/>
            <a:p>
              <a:endParaRPr lang="zh-CN" altLang="en-US"/>
            </a:p>
          </p:txBody>
        </p:sp>
        <p:sp>
          <p:nvSpPr>
            <p:cNvPr id="47" name="Freeform 72"/>
            <p:cNvSpPr>
              <a:spLocks/>
            </p:cNvSpPr>
            <p:nvPr/>
          </p:nvSpPr>
          <p:spPr bwMode="auto">
            <a:xfrm>
              <a:off x="2340" y="7524"/>
              <a:ext cx="1260" cy="156"/>
            </a:xfrm>
            <a:custGeom>
              <a:avLst/>
              <a:gdLst/>
              <a:ahLst/>
              <a:cxnLst>
                <a:cxn ang="0">
                  <a:pos x="0" y="0"/>
                </a:cxn>
                <a:cxn ang="0">
                  <a:pos x="720" y="468"/>
                </a:cxn>
                <a:cxn ang="0">
                  <a:pos x="1440" y="0"/>
                </a:cxn>
              </a:cxnLst>
              <a:rect l="0" t="0" r="r" b="b"/>
              <a:pathLst>
                <a:path w="1440" h="468">
                  <a:moveTo>
                    <a:pt x="0" y="0"/>
                  </a:moveTo>
                  <a:cubicBezTo>
                    <a:pt x="240" y="234"/>
                    <a:pt x="480" y="468"/>
                    <a:pt x="720" y="468"/>
                  </a:cubicBezTo>
                  <a:cubicBezTo>
                    <a:pt x="960" y="468"/>
                    <a:pt x="1320" y="78"/>
                    <a:pt x="1440" y="0"/>
                  </a:cubicBezTo>
                </a:path>
              </a:pathLst>
            </a:custGeom>
            <a:noFill/>
            <a:ln w="9525">
              <a:solidFill>
                <a:srgbClr val="000000"/>
              </a:solidFill>
              <a:round/>
              <a:headEnd/>
              <a:tailEnd/>
            </a:ln>
          </p:spPr>
          <p:txBody>
            <a:bodyPr/>
            <a:lstStyle/>
            <a:p>
              <a:endParaRPr lang="zh-CN" altLang="en-US"/>
            </a:p>
          </p:txBody>
        </p:sp>
        <p:sp>
          <p:nvSpPr>
            <p:cNvPr id="48" name="Freeform 73"/>
            <p:cNvSpPr>
              <a:spLocks/>
            </p:cNvSpPr>
            <p:nvPr/>
          </p:nvSpPr>
          <p:spPr bwMode="auto">
            <a:xfrm>
              <a:off x="2340" y="7836"/>
              <a:ext cx="1260" cy="156"/>
            </a:xfrm>
            <a:custGeom>
              <a:avLst/>
              <a:gdLst/>
              <a:ahLst/>
              <a:cxnLst>
                <a:cxn ang="0">
                  <a:pos x="0" y="0"/>
                </a:cxn>
                <a:cxn ang="0">
                  <a:pos x="720" y="468"/>
                </a:cxn>
                <a:cxn ang="0">
                  <a:pos x="1440" y="0"/>
                </a:cxn>
              </a:cxnLst>
              <a:rect l="0" t="0" r="r" b="b"/>
              <a:pathLst>
                <a:path w="1440" h="468">
                  <a:moveTo>
                    <a:pt x="0" y="0"/>
                  </a:moveTo>
                  <a:cubicBezTo>
                    <a:pt x="240" y="234"/>
                    <a:pt x="480" y="468"/>
                    <a:pt x="720" y="468"/>
                  </a:cubicBezTo>
                  <a:cubicBezTo>
                    <a:pt x="960" y="468"/>
                    <a:pt x="1320" y="78"/>
                    <a:pt x="1440" y="0"/>
                  </a:cubicBezTo>
                </a:path>
              </a:pathLst>
            </a:custGeom>
            <a:noFill/>
            <a:ln w="9525">
              <a:solidFill>
                <a:srgbClr val="000000"/>
              </a:solidFill>
              <a:round/>
              <a:headEnd/>
              <a:tailEnd/>
            </a:ln>
          </p:spPr>
          <p:txBody>
            <a:bodyPr/>
            <a:lstStyle/>
            <a:p>
              <a:endParaRPr lang="zh-CN" altLang="en-US"/>
            </a:p>
          </p:txBody>
        </p:sp>
        <p:sp>
          <p:nvSpPr>
            <p:cNvPr id="49" name="Freeform 74"/>
            <p:cNvSpPr>
              <a:spLocks/>
            </p:cNvSpPr>
            <p:nvPr/>
          </p:nvSpPr>
          <p:spPr bwMode="auto">
            <a:xfrm>
              <a:off x="2340" y="8148"/>
              <a:ext cx="1260" cy="156"/>
            </a:xfrm>
            <a:custGeom>
              <a:avLst/>
              <a:gdLst/>
              <a:ahLst/>
              <a:cxnLst>
                <a:cxn ang="0">
                  <a:pos x="0" y="0"/>
                </a:cxn>
                <a:cxn ang="0">
                  <a:pos x="720" y="468"/>
                </a:cxn>
                <a:cxn ang="0">
                  <a:pos x="1440" y="0"/>
                </a:cxn>
              </a:cxnLst>
              <a:rect l="0" t="0" r="r" b="b"/>
              <a:pathLst>
                <a:path w="1440" h="468">
                  <a:moveTo>
                    <a:pt x="0" y="0"/>
                  </a:moveTo>
                  <a:cubicBezTo>
                    <a:pt x="240" y="234"/>
                    <a:pt x="480" y="468"/>
                    <a:pt x="720" y="468"/>
                  </a:cubicBezTo>
                  <a:cubicBezTo>
                    <a:pt x="960" y="468"/>
                    <a:pt x="1320" y="78"/>
                    <a:pt x="1440" y="0"/>
                  </a:cubicBezTo>
                </a:path>
              </a:pathLst>
            </a:custGeom>
            <a:noFill/>
            <a:ln w="9525">
              <a:solidFill>
                <a:srgbClr val="000000"/>
              </a:solidFill>
              <a:round/>
              <a:headEnd/>
              <a:tailEnd/>
            </a:ln>
          </p:spPr>
          <p:txBody>
            <a:bodyPr/>
            <a:lstStyle/>
            <a:p>
              <a:endParaRPr lang="zh-CN" altLang="en-US"/>
            </a:p>
          </p:txBody>
        </p:sp>
        <p:sp>
          <p:nvSpPr>
            <p:cNvPr id="50" name="Freeform 75"/>
            <p:cNvSpPr>
              <a:spLocks/>
            </p:cNvSpPr>
            <p:nvPr/>
          </p:nvSpPr>
          <p:spPr bwMode="auto">
            <a:xfrm>
              <a:off x="2340" y="8460"/>
              <a:ext cx="1260" cy="156"/>
            </a:xfrm>
            <a:custGeom>
              <a:avLst/>
              <a:gdLst/>
              <a:ahLst/>
              <a:cxnLst>
                <a:cxn ang="0">
                  <a:pos x="0" y="0"/>
                </a:cxn>
                <a:cxn ang="0">
                  <a:pos x="720" y="468"/>
                </a:cxn>
                <a:cxn ang="0">
                  <a:pos x="1440" y="0"/>
                </a:cxn>
              </a:cxnLst>
              <a:rect l="0" t="0" r="r" b="b"/>
              <a:pathLst>
                <a:path w="1440" h="468">
                  <a:moveTo>
                    <a:pt x="0" y="0"/>
                  </a:moveTo>
                  <a:cubicBezTo>
                    <a:pt x="240" y="234"/>
                    <a:pt x="480" y="468"/>
                    <a:pt x="720" y="468"/>
                  </a:cubicBezTo>
                  <a:cubicBezTo>
                    <a:pt x="960" y="468"/>
                    <a:pt x="1320" y="78"/>
                    <a:pt x="1440" y="0"/>
                  </a:cubicBezTo>
                </a:path>
              </a:pathLst>
            </a:custGeom>
            <a:noFill/>
            <a:ln w="9525">
              <a:solidFill>
                <a:srgbClr val="000000"/>
              </a:solidFill>
              <a:round/>
              <a:headEnd/>
              <a:tailEnd/>
            </a:ln>
          </p:spPr>
          <p:txBody>
            <a:bodyPr/>
            <a:lstStyle/>
            <a:p>
              <a:endParaRPr lang="zh-CN" altLang="en-US"/>
            </a:p>
          </p:txBody>
        </p:sp>
        <p:sp>
          <p:nvSpPr>
            <p:cNvPr id="51" name="Freeform 76"/>
            <p:cNvSpPr>
              <a:spLocks/>
            </p:cNvSpPr>
            <p:nvPr/>
          </p:nvSpPr>
          <p:spPr bwMode="auto">
            <a:xfrm>
              <a:off x="2340" y="8772"/>
              <a:ext cx="1260" cy="156"/>
            </a:xfrm>
            <a:custGeom>
              <a:avLst/>
              <a:gdLst/>
              <a:ahLst/>
              <a:cxnLst>
                <a:cxn ang="0">
                  <a:pos x="0" y="0"/>
                </a:cxn>
                <a:cxn ang="0">
                  <a:pos x="720" y="468"/>
                </a:cxn>
                <a:cxn ang="0">
                  <a:pos x="1440" y="0"/>
                </a:cxn>
              </a:cxnLst>
              <a:rect l="0" t="0" r="r" b="b"/>
              <a:pathLst>
                <a:path w="1440" h="468">
                  <a:moveTo>
                    <a:pt x="0" y="0"/>
                  </a:moveTo>
                  <a:cubicBezTo>
                    <a:pt x="240" y="234"/>
                    <a:pt x="480" y="468"/>
                    <a:pt x="720" y="468"/>
                  </a:cubicBezTo>
                  <a:cubicBezTo>
                    <a:pt x="960" y="468"/>
                    <a:pt x="1320" y="78"/>
                    <a:pt x="1440" y="0"/>
                  </a:cubicBezTo>
                </a:path>
              </a:pathLst>
            </a:custGeom>
            <a:noFill/>
            <a:ln w="9525">
              <a:solidFill>
                <a:srgbClr val="000000"/>
              </a:solidFill>
              <a:round/>
              <a:headEnd/>
              <a:tailEnd/>
            </a:ln>
          </p:spPr>
          <p:txBody>
            <a:bodyPr/>
            <a:lstStyle/>
            <a:p>
              <a:endParaRPr lang="zh-CN" altLang="en-US"/>
            </a:p>
          </p:txBody>
        </p:sp>
        <p:sp>
          <p:nvSpPr>
            <p:cNvPr id="52" name="Freeform 77"/>
            <p:cNvSpPr>
              <a:spLocks/>
            </p:cNvSpPr>
            <p:nvPr/>
          </p:nvSpPr>
          <p:spPr bwMode="auto">
            <a:xfrm>
              <a:off x="2340" y="10176"/>
              <a:ext cx="1260" cy="156"/>
            </a:xfrm>
            <a:custGeom>
              <a:avLst/>
              <a:gdLst/>
              <a:ahLst/>
              <a:cxnLst>
                <a:cxn ang="0">
                  <a:pos x="0" y="0"/>
                </a:cxn>
                <a:cxn ang="0">
                  <a:pos x="720" y="468"/>
                </a:cxn>
                <a:cxn ang="0">
                  <a:pos x="1440" y="0"/>
                </a:cxn>
              </a:cxnLst>
              <a:rect l="0" t="0" r="r" b="b"/>
              <a:pathLst>
                <a:path w="1440" h="468">
                  <a:moveTo>
                    <a:pt x="0" y="0"/>
                  </a:moveTo>
                  <a:cubicBezTo>
                    <a:pt x="240" y="234"/>
                    <a:pt x="480" y="468"/>
                    <a:pt x="720" y="468"/>
                  </a:cubicBezTo>
                  <a:cubicBezTo>
                    <a:pt x="960" y="468"/>
                    <a:pt x="1320" y="78"/>
                    <a:pt x="1440" y="0"/>
                  </a:cubicBezTo>
                </a:path>
              </a:pathLst>
            </a:custGeom>
            <a:noFill/>
            <a:ln w="9525">
              <a:solidFill>
                <a:srgbClr val="000000"/>
              </a:solidFill>
              <a:round/>
              <a:headEnd/>
              <a:tailEnd/>
            </a:ln>
          </p:spPr>
          <p:txBody>
            <a:bodyPr/>
            <a:lstStyle/>
            <a:p>
              <a:endParaRPr lang="zh-CN" altLang="en-US"/>
            </a:p>
          </p:txBody>
        </p:sp>
        <p:sp>
          <p:nvSpPr>
            <p:cNvPr id="53" name="Text Box 78"/>
            <p:cNvSpPr txBox="1">
              <a:spLocks noChangeArrowheads="1"/>
            </p:cNvSpPr>
            <p:nvPr/>
          </p:nvSpPr>
          <p:spPr bwMode="auto">
            <a:xfrm>
              <a:off x="2700" y="9084"/>
              <a:ext cx="360" cy="936"/>
            </a:xfrm>
            <a:prstGeom prst="rect">
              <a:avLst/>
            </a:prstGeom>
            <a:solidFill>
              <a:srgbClr val="FFFFFF"/>
            </a:solidFill>
            <a:ln w="9525">
              <a:solidFill>
                <a:srgbClr val="FFFFFF"/>
              </a:solidFill>
              <a:miter lim="800000"/>
              <a:headEnd/>
              <a:tailEnd/>
            </a:ln>
          </p:spPr>
          <p:txBody>
            <a:bodyPr/>
            <a:lstStyle/>
            <a:p>
              <a:pPr algn="just" eaLnBrk="0" hangingPunct="0"/>
              <a:r>
                <a:rPr lang="en-US" altLang="zh-CN" sz="2000" b="1">
                  <a:solidFill>
                    <a:srgbClr val="663300"/>
                  </a:solidFill>
                  <a:latin typeface="华文新魏" pitchFamily="2" charset="-122"/>
                  <a:ea typeface="华文新魏" pitchFamily="2" charset="-122"/>
                </a:rPr>
                <a:t>.</a:t>
              </a:r>
            </a:p>
            <a:p>
              <a:pPr algn="just" eaLnBrk="0" hangingPunct="0"/>
              <a:r>
                <a:rPr lang="en-US" altLang="zh-CN" sz="2000" b="1">
                  <a:solidFill>
                    <a:srgbClr val="663300"/>
                  </a:solidFill>
                  <a:latin typeface="华文新魏" pitchFamily="2" charset="-122"/>
                  <a:ea typeface="华文新魏" pitchFamily="2" charset="-122"/>
                </a:rPr>
                <a:t>.</a:t>
              </a:r>
            </a:p>
            <a:p>
              <a:pPr algn="just" eaLnBrk="0" hangingPunct="0"/>
              <a:r>
                <a:rPr lang="en-US" altLang="zh-CN" sz="2000" b="1">
                  <a:solidFill>
                    <a:srgbClr val="663300"/>
                  </a:solidFill>
                  <a:latin typeface="华文新魏" pitchFamily="2" charset="-122"/>
                  <a:ea typeface="华文新魏" pitchFamily="2" charset="-122"/>
                </a:rPr>
                <a:t>.</a:t>
              </a:r>
            </a:p>
          </p:txBody>
        </p:sp>
        <p:sp>
          <p:nvSpPr>
            <p:cNvPr id="54" name="Text Box 79"/>
            <p:cNvSpPr txBox="1">
              <a:spLocks noChangeArrowheads="1"/>
            </p:cNvSpPr>
            <p:nvPr/>
          </p:nvSpPr>
          <p:spPr bwMode="auto">
            <a:xfrm>
              <a:off x="4680" y="8928"/>
              <a:ext cx="1260" cy="780"/>
            </a:xfrm>
            <a:prstGeom prst="rect">
              <a:avLst/>
            </a:prstGeom>
            <a:solidFill>
              <a:schemeClr val="accent1"/>
            </a:solidFill>
            <a:ln w="9525">
              <a:solidFill>
                <a:srgbClr val="000000"/>
              </a:solidFill>
              <a:miter lim="800000"/>
              <a:headEnd/>
              <a:tailEnd/>
            </a:ln>
          </p:spPr>
          <p:txBody>
            <a:bodyPr/>
            <a:lstStyle/>
            <a:p>
              <a:pPr algn="ctr" eaLnBrk="0" hangingPunct="0"/>
              <a:r>
                <a:rPr lang="en-US" altLang="zh-CN" sz="1400">
                  <a:solidFill>
                    <a:srgbClr val="663300"/>
                  </a:solidFill>
                  <a:latin typeface="华文新魏" pitchFamily="2" charset="-122"/>
                  <a:ea typeface="华文新魏" pitchFamily="2" charset="-122"/>
                </a:rPr>
                <a:t>Array</a:t>
              </a:r>
            </a:p>
            <a:p>
              <a:pPr algn="ctr" eaLnBrk="0" hangingPunct="0"/>
              <a:r>
                <a:rPr lang="en-US" altLang="zh-CN" sz="1400">
                  <a:solidFill>
                    <a:srgbClr val="663300"/>
                  </a:solidFill>
                  <a:latin typeface="华文新魏" pitchFamily="2" charset="-122"/>
                  <a:ea typeface="华文新魏" pitchFamily="2" charset="-122"/>
                </a:rPr>
                <a:t>Management</a:t>
              </a:r>
            </a:p>
            <a:p>
              <a:pPr algn="ctr" eaLnBrk="0" hangingPunct="0"/>
              <a:r>
                <a:rPr lang="en-US" altLang="zh-CN" sz="1400">
                  <a:solidFill>
                    <a:srgbClr val="663300"/>
                  </a:solidFill>
                  <a:latin typeface="华文新魏" pitchFamily="2" charset="-122"/>
                  <a:ea typeface="华文新魏" pitchFamily="2" charset="-122"/>
                </a:rPr>
                <a:t>software</a:t>
              </a:r>
            </a:p>
          </p:txBody>
        </p:sp>
        <p:sp>
          <p:nvSpPr>
            <p:cNvPr id="55" name="Line 80"/>
            <p:cNvSpPr>
              <a:spLocks noChangeShapeType="1"/>
            </p:cNvSpPr>
            <p:nvPr/>
          </p:nvSpPr>
          <p:spPr bwMode="auto">
            <a:xfrm>
              <a:off x="3600" y="7056"/>
              <a:ext cx="180" cy="0"/>
            </a:xfrm>
            <a:prstGeom prst="line">
              <a:avLst/>
            </a:prstGeom>
            <a:noFill/>
            <a:ln w="9525">
              <a:solidFill>
                <a:srgbClr val="000000"/>
              </a:solidFill>
              <a:prstDash val="dash"/>
              <a:round/>
              <a:headEnd/>
              <a:tailEnd/>
            </a:ln>
          </p:spPr>
          <p:txBody>
            <a:bodyPr/>
            <a:lstStyle/>
            <a:p>
              <a:endParaRPr lang="zh-CN" altLang="en-US"/>
            </a:p>
          </p:txBody>
        </p:sp>
        <p:sp>
          <p:nvSpPr>
            <p:cNvPr id="56" name="Line 81"/>
            <p:cNvSpPr>
              <a:spLocks noChangeShapeType="1"/>
            </p:cNvSpPr>
            <p:nvPr/>
          </p:nvSpPr>
          <p:spPr bwMode="auto">
            <a:xfrm>
              <a:off x="3780" y="7056"/>
              <a:ext cx="0" cy="2496"/>
            </a:xfrm>
            <a:prstGeom prst="line">
              <a:avLst/>
            </a:prstGeom>
            <a:noFill/>
            <a:ln w="9525">
              <a:solidFill>
                <a:srgbClr val="000000"/>
              </a:solidFill>
              <a:prstDash val="dash"/>
              <a:round/>
              <a:headEnd/>
              <a:tailEnd/>
            </a:ln>
          </p:spPr>
          <p:txBody>
            <a:bodyPr/>
            <a:lstStyle/>
            <a:p>
              <a:endParaRPr lang="zh-CN" altLang="en-US"/>
            </a:p>
          </p:txBody>
        </p:sp>
        <p:sp>
          <p:nvSpPr>
            <p:cNvPr id="57" name="Line 82"/>
            <p:cNvSpPr>
              <a:spLocks noChangeShapeType="1"/>
            </p:cNvSpPr>
            <p:nvPr/>
          </p:nvSpPr>
          <p:spPr bwMode="auto">
            <a:xfrm>
              <a:off x="3780" y="9552"/>
              <a:ext cx="900" cy="0"/>
            </a:xfrm>
            <a:prstGeom prst="line">
              <a:avLst/>
            </a:prstGeom>
            <a:noFill/>
            <a:ln w="9525">
              <a:solidFill>
                <a:srgbClr val="000000"/>
              </a:solidFill>
              <a:prstDash val="dash"/>
              <a:round/>
              <a:headEnd/>
              <a:tailEnd/>
            </a:ln>
          </p:spPr>
          <p:txBody>
            <a:bodyPr/>
            <a:lstStyle/>
            <a:p>
              <a:endParaRPr lang="zh-CN" altLang="en-US"/>
            </a:p>
          </p:txBody>
        </p:sp>
        <p:sp>
          <p:nvSpPr>
            <p:cNvPr id="58" name="Line 83"/>
            <p:cNvSpPr>
              <a:spLocks noChangeShapeType="1"/>
            </p:cNvSpPr>
            <p:nvPr/>
          </p:nvSpPr>
          <p:spPr bwMode="auto">
            <a:xfrm>
              <a:off x="3600" y="6744"/>
              <a:ext cx="360" cy="0"/>
            </a:xfrm>
            <a:prstGeom prst="line">
              <a:avLst/>
            </a:prstGeom>
            <a:noFill/>
            <a:ln w="9525">
              <a:solidFill>
                <a:srgbClr val="000000"/>
              </a:solidFill>
              <a:prstDash val="dash"/>
              <a:round/>
              <a:headEnd/>
              <a:tailEnd/>
            </a:ln>
          </p:spPr>
          <p:txBody>
            <a:bodyPr/>
            <a:lstStyle/>
            <a:p>
              <a:endParaRPr lang="zh-CN" altLang="en-US"/>
            </a:p>
          </p:txBody>
        </p:sp>
        <p:sp>
          <p:nvSpPr>
            <p:cNvPr id="59" name="Line 84"/>
            <p:cNvSpPr>
              <a:spLocks noChangeShapeType="1"/>
            </p:cNvSpPr>
            <p:nvPr/>
          </p:nvSpPr>
          <p:spPr bwMode="auto">
            <a:xfrm>
              <a:off x="3960" y="6744"/>
              <a:ext cx="0" cy="2652"/>
            </a:xfrm>
            <a:prstGeom prst="line">
              <a:avLst/>
            </a:prstGeom>
            <a:noFill/>
            <a:ln w="9525">
              <a:solidFill>
                <a:srgbClr val="000000"/>
              </a:solidFill>
              <a:prstDash val="dash"/>
              <a:round/>
              <a:headEnd/>
              <a:tailEnd/>
            </a:ln>
          </p:spPr>
          <p:txBody>
            <a:bodyPr/>
            <a:lstStyle/>
            <a:p>
              <a:endParaRPr lang="zh-CN" altLang="en-US"/>
            </a:p>
          </p:txBody>
        </p:sp>
        <p:sp>
          <p:nvSpPr>
            <p:cNvPr id="60" name="Line 85"/>
            <p:cNvSpPr>
              <a:spLocks noChangeShapeType="1"/>
            </p:cNvSpPr>
            <p:nvPr/>
          </p:nvSpPr>
          <p:spPr bwMode="auto">
            <a:xfrm>
              <a:off x="3960" y="9396"/>
              <a:ext cx="720" cy="0"/>
            </a:xfrm>
            <a:prstGeom prst="line">
              <a:avLst/>
            </a:prstGeom>
            <a:noFill/>
            <a:ln w="9525">
              <a:solidFill>
                <a:srgbClr val="000000"/>
              </a:solidFill>
              <a:prstDash val="dash"/>
              <a:round/>
              <a:headEnd/>
              <a:tailEnd/>
            </a:ln>
          </p:spPr>
          <p:txBody>
            <a:bodyPr/>
            <a:lstStyle/>
            <a:p>
              <a:endParaRPr lang="zh-CN" altLang="en-US"/>
            </a:p>
          </p:txBody>
        </p:sp>
        <p:sp>
          <p:nvSpPr>
            <p:cNvPr id="61" name="Line 86"/>
            <p:cNvSpPr>
              <a:spLocks noChangeShapeType="1"/>
            </p:cNvSpPr>
            <p:nvPr/>
          </p:nvSpPr>
          <p:spPr bwMode="auto">
            <a:xfrm>
              <a:off x="3600" y="6432"/>
              <a:ext cx="540" cy="0"/>
            </a:xfrm>
            <a:prstGeom prst="line">
              <a:avLst/>
            </a:prstGeom>
            <a:noFill/>
            <a:ln w="9525">
              <a:solidFill>
                <a:srgbClr val="000000"/>
              </a:solidFill>
              <a:prstDash val="dash"/>
              <a:round/>
              <a:headEnd/>
              <a:tailEnd/>
            </a:ln>
          </p:spPr>
          <p:txBody>
            <a:bodyPr/>
            <a:lstStyle/>
            <a:p>
              <a:endParaRPr lang="zh-CN" altLang="en-US"/>
            </a:p>
          </p:txBody>
        </p:sp>
        <p:sp>
          <p:nvSpPr>
            <p:cNvPr id="62" name="Line 87"/>
            <p:cNvSpPr>
              <a:spLocks noChangeShapeType="1"/>
            </p:cNvSpPr>
            <p:nvPr/>
          </p:nvSpPr>
          <p:spPr bwMode="auto">
            <a:xfrm>
              <a:off x="4140" y="6432"/>
              <a:ext cx="0" cy="2808"/>
            </a:xfrm>
            <a:prstGeom prst="line">
              <a:avLst/>
            </a:prstGeom>
            <a:noFill/>
            <a:ln w="9525">
              <a:solidFill>
                <a:srgbClr val="000000"/>
              </a:solidFill>
              <a:prstDash val="dash"/>
              <a:round/>
              <a:headEnd/>
              <a:tailEnd/>
            </a:ln>
          </p:spPr>
          <p:txBody>
            <a:bodyPr/>
            <a:lstStyle/>
            <a:p>
              <a:endParaRPr lang="zh-CN" altLang="en-US"/>
            </a:p>
          </p:txBody>
        </p:sp>
        <p:sp>
          <p:nvSpPr>
            <p:cNvPr id="63" name="Line 88"/>
            <p:cNvSpPr>
              <a:spLocks noChangeShapeType="1"/>
            </p:cNvSpPr>
            <p:nvPr/>
          </p:nvSpPr>
          <p:spPr bwMode="auto">
            <a:xfrm>
              <a:off x="4140" y="9240"/>
              <a:ext cx="540" cy="0"/>
            </a:xfrm>
            <a:prstGeom prst="line">
              <a:avLst/>
            </a:prstGeom>
            <a:noFill/>
            <a:ln w="9525">
              <a:solidFill>
                <a:srgbClr val="000000"/>
              </a:solidFill>
              <a:prstDash val="dash"/>
              <a:round/>
              <a:headEnd/>
              <a:tailEnd/>
            </a:ln>
          </p:spPr>
          <p:txBody>
            <a:bodyPr/>
            <a:lstStyle/>
            <a:p>
              <a:endParaRPr lang="zh-CN" altLang="en-US"/>
            </a:p>
          </p:txBody>
        </p:sp>
        <p:sp>
          <p:nvSpPr>
            <p:cNvPr id="64" name="Line 89"/>
            <p:cNvSpPr>
              <a:spLocks noChangeShapeType="1"/>
            </p:cNvSpPr>
            <p:nvPr/>
          </p:nvSpPr>
          <p:spPr bwMode="auto">
            <a:xfrm>
              <a:off x="3600" y="6120"/>
              <a:ext cx="720" cy="0"/>
            </a:xfrm>
            <a:prstGeom prst="line">
              <a:avLst/>
            </a:prstGeom>
            <a:noFill/>
            <a:ln w="9525">
              <a:solidFill>
                <a:srgbClr val="000000"/>
              </a:solidFill>
              <a:prstDash val="dash"/>
              <a:round/>
              <a:headEnd/>
              <a:tailEnd/>
            </a:ln>
          </p:spPr>
          <p:txBody>
            <a:bodyPr/>
            <a:lstStyle/>
            <a:p>
              <a:endParaRPr lang="zh-CN" altLang="en-US"/>
            </a:p>
          </p:txBody>
        </p:sp>
        <p:sp>
          <p:nvSpPr>
            <p:cNvPr id="65" name="Line 90"/>
            <p:cNvSpPr>
              <a:spLocks noChangeShapeType="1"/>
            </p:cNvSpPr>
            <p:nvPr/>
          </p:nvSpPr>
          <p:spPr bwMode="auto">
            <a:xfrm>
              <a:off x="4320" y="6120"/>
              <a:ext cx="0" cy="2964"/>
            </a:xfrm>
            <a:prstGeom prst="line">
              <a:avLst/>
            </a:prstGeom>
            <a:noFill/>
            <a:ln w="9525">
              <a:solidFill>
                <a:srgbClr val="000000"/>
              </a:solidFill>
              <a:prstDash val="dash"/>
              <a:round/>
              <a:headEnd/>
              <a:tailEnd/>
            </a:ln>
          </p:spPr>
          <p:txBody>
            <a:bodyPr/>
            <a:lstStyle/>
            <a:p>
              <a:endParaRPr lang="zh-CN" altLang="en-US"/>
            </a:p>
          </p:txBody>
        </p:sp>
        <p:sp>
          <p:nvSpPr>
            <p:cNvPr id="66" name="Line 91"/>
            <p:cNvSpPr>
              <a:spLocks noChangeShapeType="1"/>
            </p:cNvSpPr>
            <p:nvPr/>
          </p:nvSpPr>
          <p:spPr bwMode="auto">
            <a:xfrm>
              <a:off x="4320" y="9084"/>
              <a:ext cx="360" cy="0"/>
            </a:xfrm>
            <a:prstGeom prst="line">
              <a:avLst/>
            </a:prstGeom>
            <a:noFill/>
            <a:ln w="9525">
              <a:solidFill>
                <a:srgbClr val="000000"/>
              </a:solidFill>
              <a:prstDash val="dash"/>
              <a:round/>
              <a:headEnd/>
              <a:tailEnd/>
            </a:ln>
          </p:spPr>
          <p:txBody>
            <a:bodyPr/>
            <a:lstStyle/>
            <a:p>
              <a:endParaRPr lang="zh-CN" altLang="en-US"/>
            </a:p>
          </p:txBody>
        </p:sp>
        <p:sp>
          <p:nvSpPr>
            <p:cNvPr id="67" name="Line 92"/>
            <p:cNvSpPr>
              <a:spLocks noChangeShapeType="1"/>
            </p:cNvSpPr>
            <p:nvPr/>
          </p:nvSpPr>
          <p:spPr bwMode="auto">
            <a:xfrm>
              <a:off x="6120" y="6432"/>
              <a:ext cx="180" cy="0"/>
            </a:xfrm>
            <a:prstGeom prst="line">
              <a:avLst/>
            </a:prstGeom>
            <a:noFill/>
            <a:ln w="9525">
              <a:solidFill>
                <a:srgbClr val="000000"/>
              </a:solidFill>
              <a:prstDash val="dash"/>
              <a:round/>
              <a:headEnd/>
              <a:tailEnd/>
            </a:ln>
          </p:spPr>
          <p:txBody>
            <a:bodyPr/>
            <a:lstStyle/>
            <a:p>
              <a:endParaRPr lang="zh-CN" altLang="en-US"/>
            </a:p>
          </p:txBody>
        </p:sp>
        <p:sp>
          <p:nvSpPr>
            <p:cNvPr id="68" name="Line 93"/>
            <p:cNvSpPr>
              <a:spLocks noChangeShapeType="1"/>
            </p:cNvSpPr>
            <p:nvPr/>
          </p:nvSpPr>
          <p:spPr bwMode="auto">
            <a:xfrm>
              <a:off x="6300" y="6432"/>
              <a:ext cx="0" cy="2652"/>
            </a:xfrm>
            <a:prstGeom prst="line">
              <a:avLst/>
            </a:prstGeom>
            <a:noFill/>
            <a:ln w="9525">
              <a:solidFill>
                <a:srgbClr val="000000"/>
              </a:solidFill>
              <a:prstDash val="dash"/>
              <a:round/>
              <a:headEnd/>
              <a:tailEnd/>
            </a:ln>
          </p:spPr>
          <p:txBody>
            <a:bodyPr/>
            <a:lstStyle/>
            <a:p>
              <a:endParaRPr lang="zh-CN" altLang="en-US"/>
            </a:p>
          </p:txBody>
        </p:sp>
        <p:sp>
          <p:nvSpPr>
            <p:cNvPr id="69" name="Line 94"/>
            <p:cNvSpPr>
              <a:spLocks noChangeShapeType="1"/>
            </p:cNvSpPr>
            <p:nvPr/>
          </p:nvSpPr>
          <p:spPr bwMode="auto">
            <a:xfrm flipH="1">
              <a:off x="5940" y="9084"/>
              <a:ext cx="360" cy="0"/>
            </a:xfrm>
            <a:prstGeom prst="line">
              <a:avLst/>
            </a:prstGeom>
            <a:noFill/>
            <a:ln w="9525">
              <a:solidFill>
                <a:srgbClr val="000000"/>
              </a:solidFill>
              <a:prstDash val="dash"/>
              <a:round/>
              <a:headEnd/>
              <a:tailEnd/>
            </a:ln>
          </p:spPr>
          <p:txBody>
            <a:bodyPr/>
            <a:lstStyle/>
            <a:p>
              <a:endParaRPr lang="zh-CN" altLang="en-US"/>
            </a:p>
          </p:txBody>
        </p:sp>
        <p:sp>
          <p:nvSpPr>
            <p:cNvPr id="70" name="Line 95"/>
            <p:cNvSpPr>
              <a:spLocks noChangeShapeType="1"/>
            </p:cNvSpPr>
            <p:nvPr/>
          </p:nvSpPr>
          <p:spPr bwMode="auto">
            <a:xfrm>
              <a:off x="7560" y="6432"/>
              <a:ext cx="180" cy="0"/>
            </a:xfrm>
            <a:prstGeom prst="line">
              <a:avLst/>
            </a:prstGeom>
            <a:noFill/>
            <a:ln w="9525">
              <a:solidFill>
                <a:srgbClr val="000000"/>
              </a:solidFill>
              <a:prstDash val="dash"/>
              <a:round/>
              <a:headEnd/>
              <a:tailEnd/>
            </a:ln>
          </p:spPr>
          <p:txBody>
            <a:bodyPr/>
            <a:lstStyle/>
            <a:p>
              <a:endParaRPr lang="zh-CN" altLang="en-US"/>
            </a:p>
          </p:txBody>
        </p:sp>
        <p:sp>
          <p:nvSpPr>
            <p:cNvPr id="71" name="Line 96"/>
            <p:cNvSpPr>
              <a:spLocks noChangeShapeType="1"/>
            </p:cNvSpPr>
            <p:nvPr/>
          </p:nvSpPr>
          <p:spPr bwMode="auto">
            <a:xfrm>
              <a:off x="7740" y="6432"/>
              <a:ext cx="0" cy="2808"/>
            </a:xfrm>
            <a:prstGeom prst="line">
              <a:avLst/>
            </a:prstGeom>
            <a:noFill/>
            <a:ln w="9525">
              <a:solidFill>
                <a:srgbClr val="000000"/>
              </a:solidFill>
              <a:prstDash val="dash"/>
              <a:round/>
              <a:headEnd/>
              <a:tailEnd/>
            </a:ln>
          </p:spPr>
          <p:txBody>
            <a:bodyPr/>
            <a:lstStyle/>
            <a:p>
              <a:endParaRPr lang="zh-CN" altLang="en-US"/>
            </a:p>
          </p:txBody>
        </p:sp>
        <p:sp>
          <p:nvSpPr>
            <p:cNvPr id="72" name="Line 97"/>
            <p:cNvSpPr>
              <a:spLocks noChangeShapeType="1"/>
            </p:cNvSpPr>
            <p:nvPr/>
          </p:nvSpPr>
          <p:spPr bwMode="auto">
            <a:xfrm>
              <a:off x="5940" y="9240"/>
              <a:ext cx="1800" cy="0"/>
            </a:xfrm>
            <a:prstGeom prst="line">
              <a:avLst/>
            </a:prstGeom>
            <a:noFill/>
            <a:ln w="9525">
              <a:solidFill>
                <a:srgbClr val="000000"/>
              </a:solidFill>
              <a:prstDash val="dash"/>
              <a:round/>
              <a:headEnd/>
              <a:tailEnd/>
            </a:ln>
          </p:spPr>
          <p:txBody>
            <a:bodyPr/>
            <a:lstStyle/>
            <a:p>
              <a:endParaRPr lang="zh-CN" altLang="en-US"/>
            </a:p>
          </p:txBody>
        </p:sp>
        <p:sp>
          <p:nvSpPr>
            <p:cNvPr id="73" name="Line 98"/>
            <p:cNvSpPr>
              <a:spLocks noChangeShapeType="1"/>
            </p:cNvSpPr>
            <p:nvPr/>
          </p:nvSpPr>
          <p:spPr bwMode="auto">
            <a:xfrm>
              <a:off x="9000" y="6432"/>
              <a:ext cx="180" cy="0"/>
            </a:xfrm>
            <a:prstGeom prst="line">
              <a:avLst/>
            </a:prstGeom>
            <a:noFill/>
            <a:ln w="9525">
              <a:solidFill>
                <a:srgbClr val="000000"/>
              </a:solidFill>
              <a:prstDash val="dash"/>
              <a:round/>
              <a:headEnd/>
              <a:tailEnd/>
            </a:ln>
          </p:spPr>
          <p:txBody>
            <a:bodyPr/>
            <a:lstStyle/>
            <a:p>
              <a:endParaRPr lang="zh-CN" altLang="en-US"/>
            </a:p>
          </p:txBody>
        </p:sp>
        <p:sp>
          <p:nvSpPr>
            <p:cNvPr id="74" name="Line 99"/>
            <p:cNvSpPr>
              <a:spLocks noChangeShapeType="1"/>
            </p:cNvSpPr>
            <p:nvPr/>
          </p:nvSpPr>
          <p:spPr bwMode="auto">
            <a:xfrm>
              <a:off x="9180" y="6432"/>
              <a:ext cx="0" cy="2964"/>
            </a:xfrm>
            <a:prstGeom prst="line">
              <a:avLst/>
            </a:prstGeom>
            <a:noFill/>
            <a:ln w="9525">
              <a:solidFill>
                <a:srgbClr val="000000"/>
              </a:solidFill>
              <a:prstDash val="dash"/>
              <a:round/>
              <a:headEnd/>
              <a:tailEnd/>
            </a:ln>
          </p:spPr>
          <p:txBody>
            <a:bodyPr/>
            <a:lstStyle/>
            <a:p>
              <a:endParaRPr lang="zh-CN" altLang="en-US"/>
            </a:p>
          </p:txBody>
        </p:sp>
        <p:sp>
          <p:nvSpPr>
            <p:cNvPr id="75" name="Line 100"/>
            <p:cNvSpPr>
              <a:spLocks noChangeShapeType="1"/>
            </p:cNvSpPr>
            <p:nvPr/>
          </p:nvSpPr>
          <p:spPr bwMode="auto">
            <a:xfrm>
              <a:off x="5940" y="9396"/>
              <a:ext cx="3240" cy="0"/>
            </a:xfrm>
            <a:prstGeom prst="line">
              <a:avLst/>
            </a:prstGeom>
            <a:noFill/>
            <a:ln w="9525">
              <a:solidFill>
                <a:srgbClr val="000000"/>
              </a:solidFill>
              <a:prstDash val="dash"/>
              <a:round/>
              <a:headEnd/>
              <a:tailEnd/>
            </a:ln>
          </p:spPr>
          <p:txBody>
            <a:bodyPr/>
            <a:lstStyle/>
            <a:p>
              <a:endParaRPr lang="zh-CN" altLang="en-US"/>
            </a:p>
          </p:txBody>
        </p:sp>
        <p:sp>
          <p:nvSpPr>
            <p:cNvPr id="76" name="Line 101"/>
            <p:cNvSpPr>
              <a:spLocks noChangeShapeType="1"/>
            </p:cNvSpPr>
            <p:nvPr/>
          </p:nvSpPr>
          <p:spPr bwMode="auto">
            <a:xfrm>
              <a:off x="10440" y="6432"/>
              <a:ext cx="180" cy="0"/>
            </a:xfrm>
            <a:prstGeom prst="line">
              <a:avLst/>
            </a:prstGeom>
            <a:noFill/>
            <a:ln w="9525">
              <a:solidFill>
                <a:srgbClr val="000000"/>
              </a:solidFill>
              <a:prstDash val="dash"/>
              <a:round/>
              <a:headEnd/>
              <a:tailEnd/>
            </a:ln>
          </p:spPr>
          <p:txBody>
            <a:bodyPr/>
            <a:lstStyle/>
            <a:p>
              <a:endParaRPr lang="zh-CN" altLang="en-US"/>
            </a:p>
          </p:txBody>
        </p:sp>
        <p:sp>
          <p:nvSpPr>
            <p:cNvPr id="77" name="Line 102"/>
            <p:cNvSpPr>
              <a:spLocks noChangeShapeType="1"/>
            </p:cNvSpPr>
            <p:nvPr/>
          </p:nvSpPr>
          <p:spPr bwMode="auto">
            <a:xfrm>
              <a:off x="10620" y="6432"/>
              <a:ext cx="0" cy="3120"/>
            </a:xfrm>
            <a:prstGeom prst="line">
              <a:avLst/>
            </a:prstGeom>
            <a:noFill/>
            <a:ln w="9525">
              <a:solidFill>
                <a:srgbClr val="000000"/>
              </a:solidFill>
              <a:prstDash val="dash"/>
              <a:round/>
              <a:headEnd/>
              <a:tailEnd/>
            </a:ln>
          </p:spPr>
          <p:txBody>
            <a:bodyPr/>
            <a:lstStyle/>
            <a:p>
              <a:endParaRPr lang="zh-CN" altLang="en-US"/>
            </a:p>
          </p:txBody>
        </p:sp>
        <p:sp>
          <p:nvSpPr>
            <p:cNvPr id="78" name="Line 103"/>
            <p:cNvSpPr>
              <a:spLocks noChangeShapeType="1"/>
            </p:cNvSpPr>
            <p:nvPr/>
          </p:nvSpPr>
          <p:spPr bwMode="auto">
            <a:xfrm>
              <a:off x="5940" y="9552"/>
              <a:ext cx="4680" cy="0"/>
            </a:xfrm>
            <a:prstGeom prst="line">
              <a:avLst/>
            </a:prstGeom>
            <a:noFill/>
            <a:ln w="9525">
              <a:solidFill>
                <a:srgbClr val="000000"/>
              </a:solidFill>
              <a:prstDash val="dash"/>
              <a:round/>
              <a:headEnd/>
              <a:tailEnd/>
            </a:ln>
          </p:spPr>
          <p:txBody>
            <a:bodyPr/>
            <a:lstStyle/>
            <a:p>
              <a:endParaRPr lang="zh-CN" altLang="en-US"/>
            </a:p>
          </p:txBody>
        </p:sp>
      </p:grpSp>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1666" name="Picture 2"/>
          <p:cNvPicPr>
            <a:picLocks noChangeAspect="1" noChangeArrowheads="1"/>
          </p:cNvPicPr>
          <p:nvPr/>
        </p:nvPicPr>
        <p:blipFill>
          <a:blip r:embed="rId2" cstate="print"/>
          <a:srcRect/>
          <a:stretch>
            <a:fillRect/>
          </a:stretch>
        </p:blipFill>
        <p:spPr bwMode="auto">
          <a:xfrm>
            <a:off x="4688115" y="1316134"/>
            <a:ext cx="4259748" cy="2312435"/>
          </a:xfrm>
          <a:prstGeom prst="rect">
            <a:avLst/>
          </a:prstGeom>
          <a:noFill/>
          <a:ln w="9525">
            <a:noFill/>
            <a:miter lim="800000"/>
            <a:headEnd/>
            <a:tailEnd/>
          </a:ln>
          <a:effectLst/>
        </p:spPr>
      </p:pic>
      <p:sp>
        <p:nvSpPr>
          <p:cNvPr id="2" name="标题 1"/>
          <p:cNvSpPr>
            <a:spLocks noGrp="1"/>
          </p:cNvSpPr>
          <p:nvPr>
            <p:ph type="title"/>
          </p:nvPr>
        </p:nvSpPr>
        <p:spPr/>
        <p:txBody>
          <a:bodyPr/>
          <a:lstStyle/>
          <a:p>
            <a:r>
              <a:rPr lang="en-US" altLang="zh-CN" dirty="0" smtClean="0"/>
              <a:t>RAID 1-Mirrored</a:t>
            </a:r>
            <a:endParaRPr lang="zh-CN" altLang="en-US" dirty="0"/>
          </a:p>
        </p:txBody>
      </p:sp>
      <p:sp>
        <p:nvSpPr>
          <p:cNvPr id="3" name="内容占位符 2"/>
          <p:cNvSpPr>
            <a:spLocks noGrp="1"/>
          </p:cNvSpPr>
          <p:nvPr>
            <p:ph idx="1"/>
          </p:nvPr>
        </p:nvSpPr>
        <p:spPr>
          <a:xfrm>
            <a:off x="457200" y="1239389"/>
            <a:ext cx="4637314" cy="2447237"/>
          </a:xfrm>
        </p:spPr>
        <p:txBody>
          <a:bodyPr/>
          <a:lstStyle/>
          <a:p>
            <a:r>
              <a:rPr lang="en-US" altLang="zh-CN" sz="2400" dirty="0" smtClean="0"/>
              <a:t>Redundancy through duplication instead of parity.</a:t>
            </a:r>
          </a:p>
          <a:p>
            <a:r>
              <a:rPr lang="en-US" altLang="zh-CN" sz="2400" dirty="0" smtClean="0"/>
              <a:t>Read requests can made in parallel. </a:t>
            </a:r>
            <a:r>
              <a:rPr lang="zh-CN" altLang="en-US" sz="2400" dirty="0" smtClean="0"/>
              <a:t>读性能提高</a:t>
            </a:r>
            <a:r>
              <a:rPr lang="en-US" altLang="zh-CN" sz="2400" dirty="0" smtClean="0"/>
              <a:t>2</a:t>
            </a:r>
            <a:r>
              <a:rPr lang="zh-CN" altLang="en-US" sz="2400" dirty="0" smtClean="0"/>
              <a:t>倍</a:t>
            </a:r>
            <a:endParaRPr lang="en-US" altLang="zh-CN" sz="2400" dirty="0" smtClean="0"/>
          </a:p>
          <a:p>
            <a:r>
              <a:rPr lang="en-US" altLang="zh-CN" sz="2400" dirty="0" smtClean="0"/>
              <a:t>Simple recovery from disk failure</a:t>
            </a:r>
            <a:endParaRPr lang="zh-CN" altLang="en-US" sz="2400" dirty="0"/>
          </a:p>
        </p:txBody>
      </p:sp>
      <p:sp>
        <p:nvSpPr>
          <p:cNvPr id="4" name="页脚占位符 3"/>
          <p:cNvSpPr>
            <a:spLocks noGrp="1"/>
          </p:cNvSpPr>
          <p:nvPr>
            <p:ph type="ftr" sz="quarter" idx="10"/>
          </p:nvPr>
        </p:nvSpPr>
        <p:spPr/>
        <p:txBody>
          <a:bodyPr/>
          <a:lstStyle/>
          <a:p>
            <a:pPr>
              <a:defRPr/>
            </a:pPr>
            <a:r>
              <a:rPr lang="zh-CN" altLang="en-US" dirty="0" smtClean="0"/>
              <a:t>USTC</a:t>
            </a:r>
            <a:r>
              <a:rPr lang="en-US" altLang="zh-CN" dirty="0" smtClean="0"/>
              <a:t>-</a:t>
            </a:r>
            <a:r>
              <a:rPr lang="zh-CN" altLang="en-US" dirty="0" smtClean="0"/>
              <a:t>21000201-OPERATING SYSTEMS; </a:t>
            </a:r>
            <a:r>
              <a:rPr lang="de-DE" altLang="zh-CN" dirty="0" smtClean="0"/>
              <a:t>FALL 2016; INSTRUCTOR: LINGBO WEI</a:t>
            </a:r>
            <a:endParaRPr lang="en-US" altLang="zh-CN" dirty="0"/>
          </a:p>
        </p:txBody>
      </p:sp>
      <p:sp>
        <p:nvSpPr>
          <p:cNvPr id="5" name="灯片编号占位符 4"/>
          <p:cNvSpPr>
            <a:spLocks noGrp="1"/>
          </p:cNvSpPr>
          <p:nvPr>
            <p:ph type="sldNum" sz="quarter" idx="11"/>
          </p:nvPr>
        </p:nvSpPr>
        <p:spPr/>
        <p:txBody>
          <a:bodyPr/>
          <a:lstStyle/>
          <a:p>
            <a:pPr>
              <a:defRPr/>
            </a:pPr>
            <a:fld id="{2A5F4D79-7E66-4EF1-850E-A256F3AB9092}" type="slidenum">
              <a:rPr lang="zh-CN" altLang="en-US" smtClean="0"/>
              <a:pPr>
                <a:defRPr/>
              </a:pPr>
              <a:t>84</a:t>
            </a:fld>
            <a:endParaRPr lang="en-US" altLang="zh-CN"/>
          </a:p>
        </p:txBody>
      </p:sp>
      <p:pic>
        <p:nvPicPr>
          <p:cNvPr id="241667" name="Picture 3"/>
          <p:cNvPicPr>
            <a:picLocks noChangeAspect="1" noChangeArrowheads="1"/>
          </p:cNvPicPr>
          <p:nvPr/>
        </p:nvPicPr>
        <p:blipFill>
          <a:blip r:embed="rId3" cstate="print"/>
          <a:srcRect/>
          <a:stretch>
            <a:fillRect/>
          </a:stretch>
        </p:blipFill>
        <p:spPr bwMode="auto">
          <a:xfrm>
            <a:off x="508003" y="3875310"/>
            <a:ext cx="8443624" cy="2232931"/>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RAID 2 (Using Hamming Code)</a:t>
            </a:r>
            <a:endParaRPr lang="zh-CN" altLang="en-US" dirty="0"/>
          </a:p>
        </p:txBody>
      </p:sp>
      <p:sp>
        <p:nvSpPr>
          <p:cNvPr id="3" name="内容占位符 2"/>
          <p:cNvSpPr>
            <a:spLocks noGrp="1"/>
          </p:cNvSpPr>
          <p:nvPr>
            <p:ph idx="1"/>
          </p:nvPr>
        </p:nvSpPr>
        <p:spPr>
          <a:xfrm>
            <a:off x="457200" y="1340987"/>
            <a:ext cx="8229600" cy="1837644"/>
          </a:xfrm>
        </p:spPr>
        <p:txBody>
          <a:bodyPr/>
          <a:lstStyle/>
          <a:p>
            <a:r>
              <a:rPr lang="en-US" altLang="zh-CN" sz="2400" dirty="0" smtClean="0"/>
              <a:t>Synchronized disk rotation</a:t>
            </a:r>
          </a:p>
          <a:p>
            <a:r>
              <a:rPr lang="en-US" altLang="zh-CN" sz="2400" dirty="0" smtClean="0"/>
              <a:t>Hamming code used to correct single bit errors and detect double-bit errors </a:t>
            </a:r>
          </a:p>
          <a:p>
            <a:r>
              <a:rPr lang="en-US" altLang="zh-CN" sz="2400" dirty="0" smtClean="0"/>
              <a:t>Many extra disks, so it’s not used in practice</a:t>
            </a:r>
            <a:endParaRPr lang="zh-CN" altLang="en-US" sz="2400" dirty="0"/>
          </a:p>
        </p:txBody>
      </p:sp>
      <p:sp>
        <p:nvSpPr>
          <p:cNvPr id="4" name="页脚占位符 3"/>
          <p:cNvSpPr>
            <a:spLocks noGrp="1"/>
          </p:cNvSpPr>
          <p:nvPr>
            <p:ph type="ftr" sz="quarter" idx="10"/>
          </p:nvPr>
        </p:nvSpPr>
        <p:spPr/>
        <p:txBody>
          <a:bodyPr/>
          <a:lstStyle/>
          <a:p>
            <a:pPr>
              <a:defRPr/>
            </a:pPr>
            <a:r>
              <a:rPr lang="zh-CN" altLang="en-US" dirty="0" smtClean="0"/>
              <a:t>USTC</a:t>
            </a:r>
            <a:r>
              <a:rPr lang="en-US" altLang="zh-CN" dirty="0" smtClean="0"/>
              <a:t>-</a:t>
            </a:r>
            <a:r>
              <a:rPr lang="zh-CN" altLang="en-US" dirty="0" smtClean="0"/>
              <a:t>21000201-OPERATING SYSTEMS; </a:t>
            </a:r>
            <a:r>
              <a:rPr lang="de-DE" altLang="zh-CN" dirty="0" smtClean="0"/>
              <a:t>FALL 2016; INSTRUCTOR: LINGBO WEI</a:t>
            </a:r>
            <a:endParaRPr lang="en-US" altLang="zh-CN" dirty="0"/>
          </a:p>
        </p:txBody>
      </p:sp>
      <p:sp>
        <p:nvSpPr>
          <p:cNvPr id="5" name="灯片编号占位符 4"/>
          <p:cNvSpPr>
            <a:spLocks noGrp="1"/>
          </p:cNvSpPr>
          <p:nvPr>
            <p:ph type="sldNum" sz="quarter" idx="11"/>
          </p:nvPr>
        </p:nvSpPr>
        <p:spPr/>
        <p:txBody>
          <a:bodyPr/>
          <a:lstStyle/>
          <a:p>
            <a:pPr>
              <a:defRPr/>
            </a:pPr>
            <a:fld id="{2A5F4D79-7E66-4EF1-850E-A256F3AB9092}" type="slidenum">
              <a:rPr lang="zh-CN" altLang="en-US" smtClean="0"/>
              <a:pPr>
                <a:defRPr/>
              </a:pPr>
              <a:t>85</a:t>
            </a:fld>
            <a:endParaRPr lang="en-US" altLang="zh-CN"/>
          </a:p>
        </p:txBody>
      </p:sp>
      <p:pic>
        <p:nvPicPr>
          <p:cNvPr id="242690" name="Picture 2"/>
          <p:cNvPicPr>
            <a:picLocks noChangeAspect="1" noChangeArrowheads="1"/>
          </p:cNvPicPr>
          <p:nvPr/>
        </p:nvPicPr>
        <p:blipFill>
          <a:blip r:embed="rId2" cstate="print"/>
          <a:srcRect/>
          <a:stretch>
            <a:fillRect/>
          </a:stretch>
        </p:blipFill>
        <p:spPr bwMode="auto">
          <a:xfrm>
            <a:off x="449941" y="3294745"/>
            <a:ext cx="8393547" cy="2652259"/>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RAID 3 (Bit-interleaved Parity)</a:t>
            </a:r>
            <a:endParaRPr lang="zh-CN" altLang="en-US" dirty="0"/>
          </a:p>
        </p:txBody>
      </p:sp>
      <p:sp>
        <p:nvSpPr>
          <p:cNvPr id="3" name="内容占位符 2"/>
          <p:cNvSpPr>
            <a:spLocks noGrp="1"/>
          </p:cNvSpPr>
          <p:nvPr>
            <p:ph idx="1"/>
          </p:nvPr>
        </p:nvSpPr>
        <p:spPr>
          <a:xfrm>
            <a:off x="457200" y="1326473"/>
            <a:ext cx="8686800" cy="1968268"/>
          </a:xfrm>
        </p:spPr>
        <p:txBody>
          <a:bodyPr/>
          <a:lstStyle/>
          <a:p>
            <a:r>
              <a:rPr lang="en-US" altLang="zh-CN" sz="2400" dirty="0" smtClean="0"/>
              <a:t>RAID 3: bit-interleaved parity (</a:t>
            </a:r>
            <a:r>
              <a:rPr lang="zh-CN" altLang="en-US" sz="2400" dirty="0" smtClean="0"/>
              <a:t>位交叉存取校验</a:t>
            </a:r>
            <a:r>
              <a:rPr lang="zh-CN" altLang="en-US" sz="2400" dirty="0" smtClean="0"/>
              <a:t>）</a:t>
            </a:r>
            <a:r>
              <a:rPr lang="en-US" altLang="zh-CN" sz="2400" dirty="0" smtClean="0"/>
              <a:t>-</a:t>
            </a:r>
            <a:r>
              <a:rPr lang="zh-CN" altLang="en-US" sz="2400" dirty="0" smtClean="0">
                <a:solidFill>
                  <a:srgbClr val="FF0000"/>
                </a:solidFill>
              </a:rPr>
              <a:t>力度太细</a:t>
            </a:r>
            <a:endParaRPr lang="en-US" altLang="zh-CN" sz="2400" dirty="0" smtClean="0"/>
          </a:p>
          <a:p>
            <a:pPr lvl="1"/>
            <a:r>
              <a:rPr lang="zh-CN" altLang="en-US" sz="2000" dirty="0" smtClean="0"/>
              <a:t>如果有某一个扇区坏了</a:t>
            </a:r>
            <a:r>
              <a:rPr lang="zh-CN" altLang="en-US" sz="2000" dirty="0" smtClean="0"/>
              <a:t>，</a:t>
            </a:r>
            <a:r>
              <a:rPr lang="zh-CN" altLang="en-US" sz="2000" dirty="0" smtClean="0"/>
              <a:t>并</a:t>
            </a:r>
            <a:r>
              <a:rPr lang="zh-CN" altLang="en-US" sz="2000" dirty="0" smtClean="0"/>
              <a:t>确切</a:t>
            </a:r>
            <a:r>
              <a:rPr lang="zh-CN" altLang="en-US" sz="2000" dirty="0" smtClean="0"/>
              <a:t>地知道是哪一</a:t>
            </a:r>
            <a:r>
              <a:rPr lang="zh-CN" altLang="en-US" sz="2000" dirty="0" smtClean="0"/>
              <a:t>个，就可以通过其他磁盘</a:t>
            </a:r>
            <a:r>
              <a:rPr lang="zh-CN" altLang="en-US" sz="2000" dirty="0" smtClean="0"/>
              <a:t>上的相应数据计算出该</a:t>
            </a:r>
            <a:r>
              <a:rPr lang="zh-CN" altLang="en-US" sz="2000" dirty="0" smtClean="0"/>
              <a:t>坏区上</a:t>
            </a:r>
            <a:r>
              <a:rPr lang="zh-CN" altLang="en-US" sz="2000" dirty="0" smtClean="0"/>
              <a:t>的每一位是</a:t>
            </a:r>
            <a:r>
              <a:rPr lang="en-US" altLang="zh-CN" sz="2000" dirty="0" smtClean="0"/>
              <a:t>0</a:t>
            </a:r>
            <a:r>
              <a:rPr lang="zh-CN" altLang="en-US" sz="2000" dirty="0" smtClean="0"/>
              <a:t>或是</a:t>
            </a:r>
            <a:r>
              <a:rPr lang="en-US" altLang="zh-CN" sz="2000" dirty="0" smtClean="0"/>
              <a:t>1</a:t>
            </a:r>
          </a:p>
          <a:p>
            <a:pPr lvl="1"/>
            <a:r>
              <a:rPr lang="zh-CN" altLang="en-US" sz="2000" dirty="0" smtClean="0"/>
              <a:t>所需的冗余硬盘比</a:t>
            </a:r>
            <a:r>
              <a:rPr lang="en-US" altLang="zh-CN" sz="2000" dirty="0" smtClean="0"/>
              <a:t>RAID 2</a:t>
            </a:r>
            <a:r>
              <a:rPr lang="zh-CN" altLang="en-US" sz="2000" dirty="0" smtClean="0"/>
              <a:t>少</a:t>
            </a:r>
            <a:endParaRPr lang="zh-CN" altLang="en-US" sz="2000" dirty="0" smtClean="0"/>
          </a:p>
          <a:p>
            <a:pPr lvl="1"/>
            <a:r>
              <a:rPr lang="zh-CN" altLang="en-US" sz="2000" dirty="0" smtClean="0"/>
              <a:t>性能问题：计算和写校验</a:t>
            </a:r>
            <a:r>
              <a:rPr lang="zh-CN" altLang="en-US" sz="2000" dirty="0" smtClean="0"/>
              <a:t>数据需要时间，频繁访问校验盘，形成一个瓶颈</a:t>
            </a:r>
            <a:endParaRPr lang="zh-CN" altLang="en-US" sz="2000" dirty="0" smtClean="0"/>
          </a:p>
        </p:txBody>
      </p:sp>
      <p:sp>
        <p:nvSpPr>
          <p:cNvPr id="4" name="页脚占位符 3"/>
          <p:cNvSpPr>
            <a:spLocks noGrp="1"/>
          </p:cNvSpPr>
          <p:nvPr>
            <p:ph type="ftr" sz="quarter" idx="10"/>
          </p:nvPr>
        </p:nvSpPr>
        <p:spPr/>
        <p:txBody>
          <a:bodyPr/>
          <a:lstStyle/>
          <a:p>
            <a:pPr>
              <a:defRPr/>
            </a:pPr>
            <a:r>
              <a:rPr lang="zh-CN" altLang="en-US" dirty="0" smtClean="0"/>
              <a:t>USTC</a:t>
            </a:r>
            <a:r>
              <a:rPr lang="en-US" altLang="zh-CN" dirty="0" smtClean="0"/>
              <a:t>-</a:t>
            </a:r>
            <a:r>
              <a:rPr lang="zh-CN" altLang="en-US" dirty="0" smtClean="0"/>
              <a:t>21000201-OPERATING SYSTEMS; </a:t>
            </a:r>
            <a:r>
              <a:rPr lang="de-DE" altLang="zh-CN" dirty="0" smtClean="0"/>
              <a:t>FALL 2016; INSTRUCTOR: LINGBO WEI</a:t>
            </a:r>
            <a:endParaRPr lang="en-US" altLang="zh-CN" dirty="0"/>
          </a:p>
        </p:txBody>
      </p:sp>
      <p:sp>
        <p:nvSpPr>
          <p:cNvPr id="5" name="灯片编号占位符 4"/>
          <p:cNvSpPr>
            <a:spLocks noGrp="1"/>
          </p:cNvSpPr>
          <p:nvPr>
            <p:ph type="sldNum" sz="quarter" idx="11"/>
          </p:nvPr>
        </p:nvSpPr>
        <p:spPr/>
        <p:txBody>
          <a:bodyPr/>
          <a:lstStyle/>
          <a:p>
            <a:pPr>
              <a:defRPr/>
            </a:pPr>
            <a:fld id="{2A5F4D79-7E66-4EF1-850E-A256F3AB9092}" type="slidenum">
              <a:rPr lang="zh-CN" altLang="en-US" smtClean="0"/>
              <a:pPr>
                <a:defRPr/>
              </a:pPr>
              <a:t>86</a:t>
            </a:fld>
            <a:endParaRPr lang="en-US" altLang="zh-CN"/>
          </a:p>
        </p:txBody>
      </p:sp>
      <p:pic>
        <p:nvPicPr>
          <p:cNvPr id="243714" name="Picture 2"/>
          <p:cNvPicPr>
            <a:picLocks noChangeAspect="1" noChangeArrowheads="1"/>
          </p:cNvPicPr>
          <p:nvPr/>
        </p:nvPicPr>
        <p:blipFill>
          <a:blip r:embed="rId2" cstate="print"/>
          <a:srcRect/>
          <a:stretch>
            <a:fillRect/>
          </a:stretch>
        </p:blipFill>
        <p:spPr bwMode="auto">
          <a:xfrm>
            <a:off x="957941" y="3560065"/>
            <a:ext cx="6763658" cy="2649099"/>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RAID 4 (Block-interleaved Parity)</a:t>
            </a:r>
            <a:endParaRPr lang="zh-CN" altLang="en-US" dirty="0"/>
          </a:p>
        </p:txBody>
      </p:sp>
      <p:sp>
        <p:nvSpPr>
          <p:cNvPr id="3" name="内容占位符 2"/>
          <p:cNvSpPr>
            <a:spLocks noGrp="1"/>
          </p:cNvSpPr>
          <p:nvPr>
            <p:ph idx="1"/>
          </p:nvPr>
        </p:nvSpPr>
        <p:spPr>
          <a:xfrm>
            <a:off x="442686" y="1108763"/>
            <a:ext cx="8229600" cy="2215016"/>
          </a:xfrm>
        </p:spPr>
        <p:txBody>
          <a:bodyPr/>
          <a:lstStyle/>
          <a:p>
            <a:r>
              <a:rPr lang="en-US" altLang="zh-CN" sz="2400" dirty="0" smtClean="0"/>
              <a:t>RAID 4: block-interleaved parity (</a:t>
            </a:r>
            <a:r>
              <a:rPr lang="zh-CN" altLang="en-US" sz="2400" dirty="0" smtClean="0"/>
              <a:t>块交叉存取校验）</a:t>
            </a:r>
            <a:endParaRPr lang="en-US" altLang="zh-CN" sz="2400" dirty="0" smtClean="0"/>
          </a:p>
          <a:p>
            <a:pPr lvl="1"/>
            <a:r>
              <a:rPr lang="zh-CN" altLang="en-US" sz="2000" dirty="0" smtClean="0"/>
              <a:t>与</a:t>
            </a:r>
            <a:r>
              <a:rPr lang="en-US" altLang="zh-CN" sz="2000" dirty="0" smtClean="0"/>
              <a:t>RAID 3</a:t>
            </a:r>
            <a:r>
              <a:rPr lang="zh-CN" altLang="en-US" sz="2000" dirty="0" smtClean="0"/>
              <a:t>相类似</a:t>
            </a:r>
            <a:r>
              <a:rPr lang="en-US" altLang="zh-CN" sz="2000" dirty="0" smtClean="0"/>
              <a:t>, </a:t>
            </a:r>
            <a:r>
              <a:rPr lang="zh-CN" altLang="en-US" sz="2000" dirty="0" smtClean="0"/>
              <a:t>但在另一硬盘上保存了校验块（</a:t>
            </a:r>
            <a:r>
              <a:rPr lang="en-US" altLang="zh-CN" sz="2000" dirty="0" smtClean="0"/>
              <a:t>not bit</a:t>
            </a:r>
            <a:r>
              <a:rPr lang="zh-CN" altLang="en-US" sz="2000" dirty="0" smtClean="0"/>
              <a:t>）</a:t>
            </a:r>
          </a:p>
          <a:p>
            <a:pPr lvl="1"/>
            <a:r>
              <a:rPr lang="en-US" altLang="zh-CN" sz="2000" dirty="0" smtClean="0"/>
              <a:t>Block-level striping</a:t>
            </a:r>
          </a:p>
          <a:p>
            <a:pPr lvl="1"/>
            <a:r>
              <a:rPr lang="zh-CN" altLang="en-US" sz="2000" dirty="0" smtClean="0"/>
              <a:t>每个硬盘上按块访问，并行性比较好</a:t>
            </a:r>
          </a:p>
          <a:p>
            <a:pPr lvl="1"/>
            <a:r>
              <a:rPr lang="zh-CN" altLang="en-US" sz="2000" dirty="0" smtClean="0"/>
              <a:t>问题：一次写操作，需要访问磁盘</a:t>
            </a:r>
            <a:r>
              <a:rPr lang="en-US" altLang="zh-CN" sz="2000" dirty="0" smtClean="0"/>
              <a:t>4</a:t>
            </a:r>
            <a:r>
              <a:rPr lang="zh-CN" altLang="en-US" sz="2000" dirty="0" smtClean="0"/>
              <a:t>次（</a:t>
            </a:r>
            <a:r>
              <a:rPr lang="en-US" altLang="zh-CN" sz="2000" dirty="0" smtClean="0"/>
              <a:t>2</a:t>
            </a:r>
            <a:r>
              <a:rPr lang="zh-CN" altLang="en-US" sz="2000" dirty="0" smtClean="0"/>
              <a:t>次读老的块</a:t>
            </a:r>
            <a:r>
              <a:rPr lang="en-US" altLang="zh-CN" sz="2000" dirty="0" smtClean="0"/>
              <a:t>&lt;</a:t>
            </a:r>
            <a:r>
              <a:rPr lang="zh-CN" altLang="en-US" sz="2000" dirty="0" smtClean="0"/>
              <a:t>数据块和校验块</a:t>
            </a:r>
            <a:r>
              <a:rPr lang="en-US" altLang="zh-CN" sz="2000" dirty="0" smtClean="0"/>
              <a:t>&gt;</a:t>
            </a:r>
            <a:r>
              <a:rPr lang="zh-CN" altLang="en-US" sz="2000" dirty="0" smtClean="0"/>
              <a:t>，</a:t>
            </a:r>
            <a:r>
              <a:rPr lang="en-US" altLang="zh-CN" sz="2000" dirty="0" smtClean="0"/>
              <a:t>2</a:t>
            </a:r>
            <a:r>
              <a:rPr lang="zh-CN" altLang="en-US" sz="2000" dirty="0" smtClean="0"/>
              <a:t>次写新的块） ， 也即：</a:t>
            </a:r>
            <a:r>
              <a:rPr lang="en-US" altLang="zh-CN" sz="2000" dirty="0" smtClean="0"/>
              <a:t>read-modify-write</a:t>
            </a:r>
            <a:endParaRPr lang="zh-CN" altLang="en-US" sz="2000" dirty="0"/>
          </a:p>
        </p:txBody>
      </p:sp>
      <p:sp>
        <p:nvSpPr>
          <p:cNvPr id="4" name="页脚占位符 3"/>
          <p:cNvSpPr>
            <a:spLocks noGrp="1"/>
          </p:cNvSpPr>
          <p:nvPr>
            <p:ph type="ftr" sz="quarter" idx="10"/>
          </p:nvPr>
        </p:nvSpPr>
        <p:spPr/>
        <p:txBody>
          <a:bodyPr/>
          <a:lstStyle/>
          <a:p>
            <a:pPr>
              <a:defRPr/>
            </a:pPr>
            <a:r>
              <a:rPr lang="zh-CN" altLang="en-US" dirty="0" smtClean="0"/>
              <a:t>USTC</a:t>
            </a:r>
            <a:r>
              <a:rPr lang="en-US" altLang="zh-CN" dirty="0" smtClean="0"/>
              <a:t>-</a:t>
            </a:r>
            <a:r>
              <a:rPr lang="zh-CN" altLang="en-US" dirty="0" smtClean="0"/>
              <a:t>21000201-OPERATING SYSTEMS; </a:t>
            </a:r>
            <a:r>
              <a:rPr lang="de-DE" altLang="zh-CN" dirty="0" smtClean="0"/>
              <a:t>FALL 2016; INSTRUCTOR: LINGBO WEI</a:t>
            </a:r>
            <a:endParaRPr lang="en-US" altLang="zh-CN" dirty="0"/>
          </a:p>
        </p:txBody>
      </p:sp>
      <p:sp>
        <p:nvSpPr>
          <p:cNvPr id="5" name="灯片编号占位符 4"/>
          <p:cNvSpPr>
            <a:spLocks noGrp="1"/>
          </p:cNvSpPr>
          <p:nvPr>
            <p:ph type="sldNum" sz="quarter" idx="11"/>
          </p:nvPr>
        </p:nvSpPr>
        <p:spPr/>
        <p:txBody>
          <a:bodyPr/>
          <a:lstStyle/>
          <a:p>
            <a:pPr>
              <a:defRPr/>
            </a:pPr>
            <a:fld id="{2A5F4D79-7E66-4EF1-850E-A256F3AB9092}" type="slidenum">
              <a:rPr lang="zh-CN" altLang="en-US" smtClean="0"/>
              <a:pPr>
                <a:defRPr/>
              </a:pPr>
              <a:t>87</a:t>
            </a:fld>
            <a:endParaRPr lang="en-US" altLang="zh-CN"/>
          </a:p>
        </p:txBody>
      </p:sp>
      <p:pic>
        <p:nvPicPr>
          <p:cNvPr id="244738" name="Picture 2"/>
          <p:cNvPicPr>
            <a:picLocks noChangeAspect="1" noChangeArrowheads="1"/>
          </p:cNvPicPr>
          <p:nvPr/>
        </p:nvPicPr>
        <p:blipFill>
          <a:blip r:embed="rId2" cstate="print"/>
          <a:srcRect/>
          <a:stretch>
            <a:fillRect/>
          </a:stretch>
        </p:blipFill>
        <p:spPr bwMode="auto">
          <a:xfrm>
            <a:off x="870846" y="3405435"/>
            <a:ext cx="7373258" cy="2850903"/>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171450"/>
            <a:ext cx="9144000" cy="1143000"/>
          </a:xfrm>
        </p:spPr>
        <p:txBody>
          <a:bodyPr/>
          <a:lstStyle/>
          <a:p>
            <a:r>
              <a:rPr lang="en-US" altLang="zh-CN" dirty="0" smtClean="0"/>
              <a:t>RAID 5 (Block-interleaved Distributed Parity)</a:t>
            </a:r>
            <a:endParaRPr lang="zh-CN" altLang="en-US" dirty="0"/>
          </a:p>
        </p:txBody>
      </p:sp>
      <p:sp>
        <p:nvSpPr>
          <p:cNvPr id="3" name="内容占位符 2"/>
          <p:cNvSpPr>
            <a:spLocks noGrp="1"/>
          </p:cNvSpPr>
          <p:nvPr>
            <p:ph idx="1"/>
          </p:nvPr>
        </p:nvSpPr>
        <p:spPr>
          <a:xfrm>
            <a:off x="457200" y="1166819"/>
            <a:ext cx="8229600" cy="2984273"/>
          </a:xfrm>
        </p:spPr>
        <p:txBody>
          <a:bodyPr/>
          <a:lstStyle/>
          <a:p>
            <a:r>
              <a:rPr lang="en-US" altLang="zh-CN" sz="2400" dirty="0" smtClean="0"/>
              <a:t>RAID 5: block-interleaved distributed parity (</a:t>
            </a:r>
            <a:r>
              <a:rPr lang="zh-CN" altLang="en-US" sz="2400" dirty="0" smtClean="0"/>
              <a:t>块交叉分布式存取校验） </a:t>
            </a:r>
            <a:r>
              <a:rPr lang="en-US" altLang="zh-CN" sz="2400" dirty="0" smtClean="0"/>
              <a:t>-</a:t>
            </a:r>
            <a:r>
              <a:rPr lang="zh-CN" altLang="en-US" sz="2400" dirty="0"/>
              <a:t>访问并行</a:t>
            </a:r>
            <a:r>
              <a:rPr lang="zh-CN" altLang="en-US" sz="2400" dirty="0" smtClean="0"/>
              <a:t>、检验</a:t>
            </a:r>
            <a:r>
              <a:rPr lang="zh-CN" altLang="en-US" sz="2400" dirty="0" smtClean="0"/>
              <a:t>均匀</a:t>
            </a:r>
            <a:endParaRPr lang="zh-CN" altLang="en-US" sz="2400" dirty="0" smtClean="0"/>
          </a:p>
          <a:p>
            <a:pPr lvl="1"/>
            <a:r>
              <a:rPr lang="zh-CN" altLang="en-US" sz="2000" dirty="0" smtClean="0"/>
              <a:t>与</a:t>
            </a:r>
            <a:r>
              <a:rPr lang="en-US" altLang="zh-CN" sz="2000" dirty="0" smtClean="0"/>
              <a:t>RAID 4</a:t>
            </a:r>
            <a:r>
              <a:rPr lang="zh-CN" altLang="en-US" sz="2000" dirty="0" smtClean="0"/>
              <a:t>的区别：将数据和校验分布在所有</a:t>
            </a:r>
            <a:r>
              <a:rPr lang="en-US" altLang="zh-CN" sz="2000" dirty="0" smtClean="0"/>
              <a:t>N+1</a:t>
            </a:r>
            <a:r>
              <a:rPr lang="zh-CN" altLang="en-US" sz="2000" dirty="0" smtClean="0"/>
              <a:t>个磁盘上，而不是将数据写在</a:t>
            </a:r>
            <a:r>
              <a:rPr lang="en-US" altLang="zh-CN" sz="2000" dirty="0" smtClean="0"/>
              <a:t>N</a:t>
            </a:r>
            <a:r>
              <a:rPr lang="zh-CN" altLang="en-US" sz="2000" dirty="0" smtClean="0"/>
              <a:t>个盘上，将校验写在</a:t>
            </a:r>
            <a:r>
              <a:rPr lang="en-US" altLang="zh-CN" sz="2000" dirty="0" smtClean="0"/>
              <a:t>1</a:t>
            </a:r>
            <a:r>
              <a:rPr lang="zh-CN" altLang="en-US" sz="2000" dirty="0" smtClean="0"/>
              <a:t>个盘上</a:t>
            </a:r>
          </a:p>
          <a:p>
            <a:pPr lvl="1"/>
            <a:r>
              <a:rPr lang="zh-CN" altLang="en-US" sz="2000" dirty="0" smtClean="0"/>
              <a:t>例如：磁盘阵列有</a:t>
            </a:r>
            <a:r>
              <a:rPr lang="en-US" altLang="zh-CN" sz="2000" dirty="0" smtClean="0"/>
              <a:t>5</a:t>
            </a:r>
            <a:r>
              <a:rPr lang="zh-CN" altLang="en-US" sz="2000" dirty="0" smtClean="0"/>
              <a:t>个硬盘构成，则第</a:t>
            </a:r>
            <a:r>
              <a:rPr lang="en-US" altLang="zh-CN" sz="2000" dirty="0" smtClean="0"/>
              <a:t>n</a:t>
            </a:r>
            <a:r>
              <a:rPr lang="zh-CN" altLang="en-US" sz="2000" dirty="0" smtClean="0"/>
              <a:t>个数据块的校验信息存放在第</a:t>
            </a:r>
            <a:r>
              <a:rPr lang="en-US" altLang="zh-CN" sz="2000" dirty="0" smtClean="0"/>
              <a:t>(n mod 5)+1</a:t>
            </a:r>
            <a:r>
              <a:rPr lang="zh-CN" altLang="en-US" sz="2000" dirty="0" smtClean="0"/>
              <a:t>个盘上，而第</a:t>
            </a:r>
            <a:r>
              <a:rPr lang="en-US" altLang="zh-CN" sz="2000" dirty="0" smtClean="0"/>
              <a:t>n</a:t>
            </a:r>
            <a:r>
              <a:rPr lang="zh-CN" altLang="en-US" sz="2000" dirty="0" smtClean="0"/>
              <a:t>块的实际数据分布在另外</a:t>
            </a:r>
            <a:r>
              <a:rPr lang="en-US" altLang="zh-CN" sz="2000" dirty="0" smtClean="0"/>
              <a:t>4</a:t>
            </a:r>
            <a:r>
              <a:rPr lang="zh-CN" altLang="en-US" sz="2000" dirty="0" smtClean="0"/>
              <a:t>个磁盘上</a:t>
            </a:r>
          </a:p>
          <a:p>
            <a:pPr lvl="1"/>
            <a:r>
              <a:rPr lang="zh-CN" altLang="en-US" sz="2000" dirty="0" smtClean="0"/>
              <a:t>改进：与</a:t>
            </a:r>
            <a:r>
              <a:rPr lang="en-US" altLang="zh-CN" sz="2000" dirty="0" smtClean="0"/>
              <a:t>RAID 4</a:t>
            </a:r>
            <a:r>
              <a:rPr lang="zh-CN" altLang="en-US" sz="2000" dirty="0" smtClean="0"/>
              <a:t>相比，可以避免校验盘访问过</a:t>
            </a:r>
            <a:r>
              <a:rPr lang="zh-CN" altLang="en-US" sz="2000" dirty="0" smtClean="0"/>
              <a:t>频</a:t>
            </a:r>
            <a:endParaRPr lang="zh-CN" altLang="en-US" sz="2000" dirty="0"/>
          </a:p>
        </p:txBody>
      </p:sp>
      <p:sp>
        <p:nvSpPr>
          <p:cNvPr id="5" name="灯片编号占位符 4"/>
          <p:cNvSpPr>
            <a:spLocks noGrp="1"/>
          </p:cNvSpPr>
          <p:nvPr>
            <p:ph type="sldNum" sz="quarter" idx="11"/>
          </p:nvPr>
        </p:nvSpPr>
        <p:spPr/>
        <p:txBody>
          <a:bodyPr/>
          <a:lstStyle/>
          <a:p>
            <a:pPr>
              <a:defRPr/>
            </a:pPr>
            <a:fld id="{2A5F4D79-7E66-4EF1-850E-A256F3AB9092}" type="slidenum">
              <a:rPr lang="zh-CN" altLang="en-US" smtClean="0"/>
              <a:pPr>
                <a:defRPr/>
              </a:pPr>
              <a:t>88</a:t>
            </a:fld>
            <a:endParaRPr lang="en-US" altLang="zh-CN"/>
          </a:p>
        </p:txBody>
      </p:sp>
      <p:pic>
        <p:nvPicPr>
          <p:cNvPr id="245762" name="Picture 2"/>
          <p:cNvPicPr>
            <a:picLocks noChangeAspect="1" noChangeArrowheads="1"/>
          </p:cNvPicPr>
          <p:nvPr/>
        </p:nvPicPr>
        <p:blipFill>
          <a:blip r:embed="rId2" cstate="print"/>
          <a:srcRect/>
          <a:stretch>
            <a:fillRect/>
          </a:stretch>
        </p:blipFill>
        <p:spPr bwMode="auto">
          <a:xfrm>
            <a:off x="1059529" y="3984462"/>
            <a:ext cx="6560471" cy="282357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RAID 6 (Dual Redundancy)</a:t>
            </a:r>
            <a:endParaRPr lang="zh-CN" altLang="en-US" dirty="0"/>
          </a:p>
        </p:txBody>
      </p:sp>
      <p:sp>
        <p:nvSpPr>
          <p:cNvPr id="3" name="内容占位符 2"/>
          <p:cNvSpPr>
            <a:spLocks noGrp="1"/>
          </p:cNvSpPr>
          <p:nvPr>
            <p:ph idx="1"/>
          </p:nvPr>
        </p:nvSpPr>
        <p:spPr>
          <a:xfrm>
            <a:off x="457200" y="1471613"/>
            <a:ext cx="8229600" cy="1605416"/>
          </a:xfrm>
        </p:spPr>
        <p:txBody>
          <a:bodyPr/>
          <a:lstStyle/>
          <a:p>
            <a:r>
              <a:rPr lang="en-US" altLang="zh-CN" sz="2400" dirty="0" smtClean="0"/>
              <a:t>RAID 6: P+Q redundancy scheme</a:t>
            </a:r>
          </a:p>
          <a:p>
            <a:pPr lvl="1"/>
            <a:r>
              <a:rPr lang="zh-CN" altLang="en-US" sz="2000" dirty="0" smtClean="0"/>
              <a:t>与</a:t>
            </a:r>
            <a:r>
              <a:rPr lang="en-US" altLang="zh-CN" sz="2000" dirty="0" smtClean="0"/>
              <a:t>RAID 5</a:t>
            </a:r>
            <a:r>
              <a:rPr lang="zh-CN" altLang="en-US" sz="2000" dirty="0" smtClean="0"/>
              <a:t>的相类似，但存放更多冗余信息，以防多个磁盘失效</a:t>
            </a:r>
          </a:p>
          <a:p>
            <a:pPr lvl="1"/>
            <a:r>
              <a:rPr lang="zh-CN" altLang="en-US" sz="2000" dirty="0" smtClean="0"/>
              <a:t>使用</a:t>
            </a:r>
            <a:r>
              <a:rPr lang="en-US" altLang="zh-CN" sz="2000" dirty="0" smtClean="0"/>
              <a:t>Error-correcting code</a:t>
            </a:r>
            <a:r>
              <a:rPr lang="zh-CN" altLang="en-US" sz="2000" dirty="0" smtClean="0"/>
              <a:t>，而不是</a:t>
            </a:r>
            <a:r>
              <a:rPr lang="en-US" altLang="zh-CN" sz="2000" dirty="0" smtClean="0"/>
              <a:t>parity</a:t>
            </a:r>
            <a:r>
              <a:rPr lang="zh-CN" altLang="en-US" sz="2000" dirty="0" smtClean="0"/>
              <a:t>，因此需要更多的冗余信息</a:t>
            </a:r>
            <a:endParaRPr lang="zh-CN" altLang="en-US" sz="2000" dirty="0"/>
          </a:p>
        </p:txBody>
      </p:sp>
      <p:sp>
        <p:nvSpPr>
          <p:cNvPr id="4" name="页脚占位符 3"/>
          <p:cNvSpPr>
            <a:spLocks noGrp="1"/>
          </p:cNvSpPr>
          <p:nvPr>
            <p:ph type="ftr" sz="quarter" idx="10"/>
          </p:nvPr>
        </p:nvSpPr>
        <p:spPr/>
        <p:txBody>
          <a:bodyPr/>
          <a:lstStyle/>
          <a:p>
            <a:pPr>
              <a:defRPr/>
            </a:pPr>
            <a:r>
              <a:rPr lang="zh-CN" altLang="en-US" dirty="0" smtClean="0"/>
              <a:t>USTC</a:t>
            </a:r>
            <a:r>
              <a:rPr lang="en-US" altLang="zh-CN" dirty="0" smtClean="0"/>
              <a:t>-</a:t>
            </a:r>
            <a:r>
              <a:rPr lang="zh-CN" altLang="en-US" dirty="0" smtClean="0"/>
              <a:t>21000201-OPERATING SYSTEMS; </a:t>
            </a:r>
            <a:r>
              <a:rPr lang="de-DE" altLang="zh-CN" dirty="0" smtClean="0"/>
              <a:t>FALL 2016; INSTRUCTOR: LINGBO WEI</a:t>
            </a:r>
            <a:endParaRPr lang="en-US" altLang="zh-CN" dirty="0"/>
          </a:p>
        </p:txBody>
      </p:sp>
      <p:sp>
        <p:nvSpPr>
          <p:cNvPr id="5" name="灯片编号占位符 4"/>
          <p:cNvSpPr>
            <a:spLocks noGrp="1"/>
          </p:cNvSpPr>
          <p:nvPr>
            <p:ph type="sldNum" sz="quarter" idx="11"/>
          </p:nvPr>
        </p:nvSpPr>
        <p:spPr/>
        <p:txBody>
          <a:bodyPr/>
          <a:lstStyle/>
          <a:p>
            <a:pPr>
              <a:defRPr/>
            </a:pPr>
            <a:fld id="{2A5F4D79-7E66-4EF1-850E-A256F3AB9092}" type="slidenum">
              <a:rPr lang="zh-CN" altLang="en-US" smtClean="0"/>
              <a:pPr>
                <a:defRPr/>
              </a:pPr>
              <a:t>89</a:t>
            </a:fld>
            <a:endParaRPr lang="en-US" altLang="zh-CN"/>
          </a:p>
        </p:txBody>
      </p:sp>
      <p:pic>
        <p:nvPicPr>
          <p:cNvPr id="246786" name="Picture 2"/>
          <p:cNvPicPr>
            <a:picLocks noChangeAspect="1" noChangeArrowheads="1"/>
          </p:cNvPicPr>
          <p:nvPr/>
        </p:nvPicPr>
        <p:blipFill>
          <a:blip r:embed="rId2" cstate="print"/>
          <a:srcRect/>
          <a:stretch>
            <a:fillRect/>
          </a:stretch>
        </p:blipFill>
        <p:spPr bwMode="auto">
          <a:xfrm>
            <a:off x="406402" y="3236687"/>
            <a:ext cx="8222996" cy="2603949"/>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人是</a:t>
            </a:r>
            <a:r>
              <a:rPr lang="en-US" altLang="zh-CN" dirty="0" smtClean="0"/>
              <a:t>I/O</a:t>
            </a:r>
            <a:r>
              <a:rPr lang="zh-CN" altLang="en-US" dirty="0" smtClean="0"/>
              <a:t>速率多样化的关键因素</a:t>
            </a:r>
            <a:endParaRPr lang="zh-CN" altLang="en-US" dirty="0"/>
          </a:p>
        </p:txBody>
      </p:sp>
      <p:sp>
        <p:nvSpPr>
          <p:cNvPr id="3" name="内容占位符 2"/>
          <p:cNvSpPr>
            <a:spLocks noGrp="1"/>
          </p:cNvSpPr>
          <p:nvPr>
            <p:ph idx="1"/>
          </p:nvPr>
        </p:nvSpPr>
        <p:spPr>
          <a:xfrm>
            <a:off x="457200" y="1457099"/>
            <a:ext cx="8229600" cy="487816"/>
          </a:xfrm>
        </p:spPr>
        <p:txBody>
          <a:bodyPr/>
          <a:lstStyle/>
          <a:p>
            <a:pPr algn="ctr"/>
            <a:r>
              <a:rPr lang="zh-CN" altLang="en-US" sz="2400" b="1" dirty="0" smtClean="0"/>
              <a:t>人的</a:t>
            </a:r>
            <a:r>
              <a:rPr lang="en-US" altLang="zh-CN" sz="2400" b="1" dirty="0" smtClean="0"/>
              <a:t>I/O</a:t>
            </a:r>
            <a:r>
              <a:rPr lang="zh-CN" altLang="en-US" sz="2400" b="1" dirty="0" smtClean="0"/>
              <a:t>速率表</a:t>
            </a:r>
            <a:endParaRPr lang="zh-CN" altLang="en-US" sz="2400" b="1" dirty="0"/>
          </a:p>
        </p:txBody>
      </p:sp>
      <p:sp>
        <p:nvSpPr>
          <p:cNvPr id="4" name="页脚占位符 3"/>
          <p:cNvSpPr>
            <a:spLocks noGrp="1"/>
          </p:cNvSpPr>
          <p:nvPr>
            <p:ph type="ftr" sz="quarter" idx="10"/>
          </p:nvPr>
        </p:nvSpPr>
        <p:spPr/>
        <p:txBody>
          <a:bodyPr/>
          <a:lstStyle/>
          <a:p>
            <a:pPr>
              <a:defRPr/>
            </a:pPr>
            <a:r>
              <a:rPr lang="zh-CN" altLang="en-US" dirty="0" smtClean="0"/>
              <a:t>USTC</a:t>
            </a:r>
            <a:r>
              <a:rPr lang="en-US" altLang="zh-CN" dirty="0" smtClean="0"/>
              <a:t>-</a:t>
            </a:r>
            <a:r>
              <a:rPr lang="zh-CN" altLang="en-US" dirty="0" smtClean="0"/>
              <a:t>21000201-OPERATING SYSTEMS; </a:t>
            </a:r>
            <a:r>
              <a:rPr lang="de-DE" altLang="zh-CN" dirty="0" smtClean="0"/>
              <a:t>FALL 2016; INSTRUCTOR: LINGBO WEI</a:t>
            </a:r>
            <a:endParaRPr lang="en-US" altLang="zh-CN" dirty="0"/>
          </a:p>
        </p:txBody>
      </p:sp>
      <p:sp>
        <p:nvSpPr>
          <p:cNvPr id="5" name="灯片编号占位符 4"/>
          <p:cNvSpPr>
            <a:spLocks noGrp="1"/>
          </p:cNvSpPr>
          <p:nvPr>
            <p:ph type="sldNum" sz="quarter" idx="11"/>
          </p:nvPr>
        </p:nvSpPr>
        <p:spPr/>
        <p:txBody>
          <a:bodyPr/>
          <a:lstStyle/>
          <a:p>
            <a:pPr>
              <a:defRPr/>
            </a:pPr>
            <a:fld id="{2A5F4D79-7E66-4EF1-850E-A256F3AB9092}" type="slidenum">
              <a:rPr lang="zh-CN" altLang="en-US" smtClean="0"/>
              <a:pPr>
                <a:defRPr/>
              </a:pPr>
              <a:t>9</a:t>
            </a:fld>
            <a:endParaRPr lang="en-US" altLang="zh-CN"/>
          </a:p>
        </p:txBody>
      </p:sp>
      <p:graphicFrame>
        <p:nvGraphicFramePr>
          <p:cNvPr id="6" name="表格 5"/>
          <p:cNvGraphicFramePr>
            <a:graphicFrameLocks noGrp="1"/>
          </p:cNvGraphicFramePr>
          <p:nvPr/>
        </p:nvGraphicFramePr>
        <p:xfrm>
          <a:off x="928916" y="2017487"/>
          <a:ext cx="7373255" cy="3759200"/>
        </p:xfrm>
        <a:graphic>
          <a:graphicData uri="http://schemas.openxmlformats.org/drawingml/2006/table">
            <a:tbl>
              <a:tblPr/>
              <a:tblGrid>
                <a:gridCol w="2457175"/>
                <a:gridCol w="2458040"/>
                <a:gridCol w="2458040"/>
              </a:tblGrid>
              <a:tr h="609208">
                <a:tc>
                  <a:txBody>
                    <a:bodyPr/>
                    <a:lstStyle/>
                    <a:p>
                      <a:pPr algn="ctr">
                        <a:spcAft>
                          <a:spcPts val="0"/>
                        </a:spcAft>
                      </a:pPr>
                      <a:r>
                        <a:rPr lang="zh-CN" sz="2000" kern="100" dirty="0">
                          <a:latin typeface="Times New Roman"/>
                          <a:ea typeface="宋体"/>
                        </a:rPr>
                        <a:t>人的器官</a:t>
                      </a:r>
                    </a:p>
                  </a:txBody>
                  <a:tcPr marL="68580" marR="68580" marT="0" marB="0">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algn="ctr">
                        <a:spcAft>
                          <a:spcPts val="0"/>
                        </a:spcAft>
                      </a:pPr>
                      <a:r>
                        <a:rPr lang="en-US" sz="2000" kern="100">
                          <a:latin typeface="Times New Roman"/>
                          <a:ea typeface="宋体"/>
                        </a:rPr>
                        <a:t>I/O</a:t>
                      </a:r>
                      <a:r>
                        <a:rPr lang="zh-CN" sz="2000" kern="100">
                          <a:latin typeface="Times New Roman"/>
                          <a:ea typeface="宋体"/>
                        </a:rPr>
                        <a:t>速率（</a:t>
                      </a:r>
                      <a:r>
                        <a:rPr lang="en-US" sz="2000" kern="100">
                          <a:latin typeface="Times New Roman"/>
                          <a:ea typeface="宋体"/>
                        </a:rPr>
                        <a:t>KB/s</a:t>
                      </a:r>
                      <a:r>
                        <a:rPr lang="zh-CN" sz="2000" kern="100">
                          <a:latin typeface="Times New Roman"/>
                          <a:ea typeface="宋体"/>
                        </a:rPr>
                        <a: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algn="ctr">
                        <a:spcAft>
                          <a:spcPts val="0"/>
                        </a:spcAft>
                      </a:pPr>
                      <a:r>
                        <a:rPr lang="en-US" sz="2000" kern="100">
                          <a:latin typeface="Times New Roman"/>
                          <a:ea typeface="宋体"/>
                        </a:rPr>
                        <a:t>I/O</a:t>
                      </a:r>
                      <a:r>
                        <a:rPr lang="zh-CN" sz="2000" kern="100">
                          <a:latin typeface="Times New Roman"/>
                          <a:ea typeface="宋体"/>
                        </a:rPr>
                        <a:t>延迟（</a:t>
                      </a:r>
                      <a:r>
                        <a:rPr lang="en-US" sz="2000" kern="100">
                          <a:latin typeface="Times New Roman"/>
                          <a:ea typeface="宋体"/>
                        </a:rPr>
                        <a:t>ms</a:t>
                      </a:r>
                      <a:r>
                        <a:rPr lang="zh-CN" sz="2000" kern="100">
                          <a:latin typeface="Times New Roman"/>
                          <a:ea typeface="宋体"/>
                        </a:rPr>
                        <a:t>）</a:t>
                      </a:r>
                    </a:p>
                  </a:txBody>
                  <a:tcPr marL="68580" marR="68580" marT="0" marB="0">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tcPr>
                </a:tc>
              </a:tr>
              <a:tr h="609208">
                <a:tc>
                  <a:txBody>
                    <a:bodyPr/>
                    <a:lstStyle/>
                    <a:p>
                      <a:pPr algn="ctr">
                        <a:spcAft>
                          <a:spcPts val="0"/>
                        </a:spcAft>
                      </a:pPr>
                      <a:r>
                        <a:rPr lang="zh-CN" sz="2000" kern="100" dirty="0">
                          <a:latin typeface="Times New Roman"/>
                          <a:ea typeface="宋体"/>
                        </a:rPr>
                        <a:t>耳</a:t>
                      </a:r>
                    </a:p>
                  </a:txBody>
                  <a:tcPr marL="68580" marR="68580" marT="0" marB="0">
                    <a:lnL>
                      <a:noFill/>
                    </a:lnL>
                    <a:lnR w="12700" cap="flat" cmpd="sng" algn="ctr">
                      <a:solidFill>
                        <a:srgbClr val="000000"/>
                      </a:solidFill>
                      <a:prstDash val="solid"/>
                      <a:round/>
                      <a:headEnd type="none" w="med" len="med"/>
                      <a:tailEnd type="none" w="med" len="med"/>
                    </a:lnR>
                    <a:lnT>
                      <a:noFill/>
                    </a:lnT>
                    <a:lnB>
                      <a:noFill/>
                    </a:lnB>
                  </a:tcPr>
                </a:tc>
                <a:tc>
                  <a:txBody>
                    <a:bodyPr/>
                    <a:lstStyle/>
                    <a:p>
                      <a:pPr algn="ctr">
                        <a:spcAft>
                          <a:spcPts val="0"/>
                        </a:spcAft>
                      </a:pPr>
                      <a:r>
                        <a:rPr lang="en-US" sz="2000" kern="100">
                          <a:latin typeface="Times New Roman"/>
                          <a:ea typeface="宋体"/>
                        </a:rPr>
                        <a:t>8.000</a:t>
                      </a:r>
                      <a:r>
                        <a:rPr lang="zh-CN" sz="2000" kern="100">
                          <a:latin typeface="Times New Roman"/>
                          <a:ea typeface="宋体"/>
                        </a:rPr>
                        <a:t>～</a:t>
                      </a:r>
                      <a:r>
                        <a:rPr lang="en-US" sz="2000" kern="100">
                          <a:latin typeface="Times New Roman"/>
                          <a:ea typeface="宋体"/>
                        </a:rPr>
                        <a:t>60.000</a:t>
                      </a:r>
                      <a:endParaRPr lang="zh-CN" sz="2000" kern="100">
                        <a:latin typeface="Times New Roman"/>
                        <a:ea typeface="宋体"/>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ctr">
                        <a:spcAft>
                          <a:spcPts val="0"/>
                        </a:spcAft>
                      </a:pPr>
                      <a:r>
                        <a:rPr lang="en-US" sz="2000" kern="100">
                          <a:latin typeface="Times New Roman"/>
                          <a:ea typeface="宋体"/>
                        </a:rPr>
                        <a:t>10</a:t>
                      </a:r>
                      <a:endParaRPr lang="zh-CN" sz="2000" kern="100">
                        <a:latin typeface="Times New Roman"/>
                        <a:ea typeface="宋体"/>
                      </a:endParaRPr>
                    </a:p>
                  </a:txBody>
                  <a:tcPr marL="68580" marR="68580" marT="0" marB="0">
                    <a:lnL w="12700" cap="flat" cmpd="sng" algn="ctr">
                      <a:solidFill>
                        <a:srgbClr val="000000"/>
                      </a:solidFill>
                      <a:prstDash val="solid"/>
                      <a:round/>
                      <a:headEnd type="none" w="med" len="med"/>
                      <a:tailEnd type="none" w="med" len="med"/>
                    </a:lnL>
                    <a:lnR>
                      <a:noFill/>
                    </a:lnR>
                    <a:lnT>
                      <a:noFill/>
                    </a:lnT>
                    <a:lnB>
                      <a:noFill/>
                    </a:lnB>
                  </a:tcPr>
                </a:tc>
              </a:tr>
              <a:tr h="609208">
                <a:tc>
                  <a:txBody>
                    <a:bodyPr/>
                    <a:lstStyle/>
                    <a:p>
                      <a:pPr algn="ctr">
                        <a:spcAft>
                          <a:spcPts val="0"/>
                        </a:spcAft>
                      </a:pPr>
                      <a:r>
                        <a:rPr lang="zh-CN" sz="2000" kern="100">
                          <a:latin typeface="Times New Roman"/>
                          <a:ea typeface="宋体"/>
                        </a:rPr>
                        <a:t>眼读文章</a:t>
                      </a:r>
                    </a:p>
                  </a:txBody>
                  <a:tcPr marL="68580" marR="68580" marT="0" marB="0">
                    <a:lnL>
                      <a:noFill/>
                    </a:lnL>
                    <a:lnR w="12700" cap="flat" cmpd="sng" algn="ctr">
                      <a:solidFill>
                        <a:srgbClr val="000000"/>
                      </a:solidFill>
                      <a:prstDash val="solid"/>
                      <a:round/>
                      <a:headEnd type="none" w="med" len="med"/>
                      <a:tailEnd type="none" w="med" len="med"/>
                    </a:lnR>
                    <a:lnT>
                      <a:noFill/>
                    </a:lnT>
                    <a:lnB>
                      <a:noFill/>
                    </a:lnB>
                  </a:tcPr>
                </a:tc>
                <a:tc>
                  <a:txBody>
                    <a:bodyPr/>
                    <a:lstStyle/>
                    <a:p>
                      <a:pPr algn="ctr">
                        <a:spcAft>
                          <a:spcPts val="0"/>
                        </a:spcAft>
                      </a:pPr>
                      <a:r>
                        <a:rPr lang="en-US" sz="2000" kern="100" dirty="0">
                          <a:latin typeface="Times New Roman"/>
                          <a:ea typeface="宋体"/>
                        </a:rPr>
                        <a:t>0.030</a:t>
                      </a:r>
                      <a:r>
                        <a:rPr lang="zh-CN" sz="2000" kern="100" dirty="0">
                          <a:latin typeface="Times New Roman"/>
                          <a:ea typeface="宋体"/>
                        </a:rPr>
                        <a:t>～</a:t>
                      </a:r>
                      <a:r>
                        <a:rPr lang="en-US" sz="2000" kern="100" dirty="0">
                          <a:latin typeface="Times New Roman"/>
                          <a:ea typeface="宋体"/>
                        </a:rPr>
                        <a:t>0.375</a:t>
                      </a:r>
                      <a:endParaRPr lang="zh-CN" sz="2000" kern="100" dirty="0">
                        <a:latin typeface="Times New Roman"/>
                        <a:ea typeface="宋体"/>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ctr">
                        <a:spcAft>
                          <a:spcPts val="0"/>
                        </a:spcAft>
                      </a:pPr>
                      <a:r>
                        <a:rPr lang="en-US" sz="2000" kern="100">
                          <a:latin typeface="Times New Roman"/>
                          <a:ea typeface="宋体"/>
                        </a:rPr>
                        <a:t>10</a:t>
                      </a:r>
                      <a:endParaRPr lang="zh-CN" sz="2000" kern="100">
                        <a:latin typeface="Times New Roman"/>
                        <a:ea typeface="宋体"/>
                      </a:endParaRPr>
                    </a:p>
                  </a:txBody>
                  <a:tcPr marL="68580" marR="68580" marT="0" marB="0">
                    <a:lnL w="12700" cap="flat" cmpd="sng" algn="ctr">
                      <a:solidFill>
                        <a:srgbClr val="000000"/>
                      </a:solidFill>
                      <a:prstDash val="solid"/>
                      <a:round/>
                      <a:headEnd type="none" w="med" len="med"/>
                      <a:tailEnd type="none" w="med" len="med"/>
                    </a:lnL>
                    <a:lnR>
                      <a:noFill/>
                    </a:lnR>
                    <a:lnT>
                      <a:noFill/>
                    </a:lnT>
                    <a:lnB>
                      <a:noFill/>
                    </a:lnB>
                  </a:tcPr>
                </a:tc>
              </a:tr>
              <a:tr h="713160">
                <a:tc>
                  <a:txBody>
                    <a:bodyPr/>
                    <a:lstStyle/>
                    <a:p>
                      <a:pPr algn="ctr">
                        <a:spcAft>
                          <a:spcPts val="0"/>
                        </a:spcAft>
                      </a:pPr>
                      <a:r>
                        <a:rPr lang="zh-CN" sz="2000" kern="100">
                          <a:latin typeface="Times New Roman"/>
                          <a:ea typeface="宋体"/>
                        </a:rPr>
                        <a:t>可视识别</a:t>
                      </a:r>
                    </a:p>
                  </a:txBody>
                  <a:tcPr marL="68580" marR="68580" marT="0" marB="0">
                    <a:lnL>
                      <a:noFill/>
                    </a:lnL>
                    <a:lnR w="12700" cap="flat" cmpd="sng" algn="ctr">
                      <a:solidFill>
                        <a:srgbClr val="000000"/>
                      </a:solidFill>
                      <a:prstDash val="solid"/>
                      <a:round/>
                      <a:headEnd type="none" w="med" len="med"/>
                      <a:tailEnd type="none" w="med" len="med"/>
                    </a:lnR>
                    <a:lnT>
                      <a:noFill/>
                    </a:lnT>
                    <a:lnB>
                      <a:noFill/>
                    </a:lnB>
                  </a:tcPr>
                </a:tc>
                <a:tc>
                  <a:txBody>
                    <a:bodyPr/>
                    <a:lstStyle/>
                    <a:p>
                      <a:pPr algn="ctr">
                        <a:spcAft>
                          <a:spcPts val="0"/>
                        </a:spcAft>
                      </a:pPr>
                      <a:r>
                        <a:rPr lang="en-US" sz="2000" kern="100" dirty="0">
                          <a:latin typeface="Times New Roman"/>
                          <a:ea typeface="宋体"/>
                        </a:rPr>
                        <a:t>125.000</a:t>
                      </a:r>
                      <a:endParaRPr lang="zh-CN" sz="2000" kern="100" dirty="0">
                        <a:latin typeface="Times New Roman"/>
                        <a:ea typeface="宋体"/>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ctr">
                        <a:spcAft>
                          <a:spcPts val="0"/>
                        </a:spcAft>
                      </a:pPr>
                      <a:r>
                        <a:rPr lang="en-US" sz="2000" kern="100" dirty="0">
                          <a:latin typeface="Times New Roman"/>
                          <a:ea typeface="宋体"/>
                        </a:rPr>
                        <a:t>10</a:t>
                      </a:r>
                      <a:endParaRPr lang="zh-CN" sz="2000" kern="100" dirty="0">
                        <a:latin typeface="Times New Roman"/>
                        <a:ea typeface="宋体"/>
                      </a:endParaRPr>
                    </a:p>
                  </a:txBody>
                  <a:tcPr marL="68580" marR="68580" marT="0" marB="0">
                    <a:lnL w="12700" cap="flat" cmpd="sng" algn="ctr">
                      <a:solidFill>
                        <a:srgbClr val="000000"/>
                      </a:solidFill>
                      <a:prstDash val="solid"/>
                      <a:round/>
                      <a:headEnd type="none" w="med" len="med"/>
                      <a:tailEnd type="none" w="med" len="med"/>
                    </a:lnL>
                    <a:lnR>
                      <a:noFill/>
                    </a:lnR>
                    <a:lnT>
                      <a:noFill/>
                    </a:lnT>
                    <a:lnB>
                      <a:noFill/>
                    </a:lnB>
                  </a:tcPr>
                </a:tc>
              </a:tr>
              <a:tr h="609208">
                <a:tc>
                  <a:txBody>
                    <a:bodyPr/>
                    <a:lstStyle/>
                    <a:p>
                      <a:pPr algn="ctr">
                        <a:spcAft>
                          <a:spcPts val="0"/>
                        </a:spcAft>
                      </a:pPr>
                      <a:r>
                        <a:rPr lang="zh-CN" sz="2000" kern="100">
                          <a:latin typeface="Times New Roman"/>
                          <a:ea typeface="宋体"/>
                        </a:rPr>
                        <a:t>手工输入</a:t>
                      </a:r>
                    </a:p>
                  </a:txBody>
                  <a:tcPr marL="68580" marR="68580" marT="0" marB="0">
                    <a:lnL>
                      <a:noFill/>
                    </a:lnL>
                    <a:lnR w="12700" cap="flat" cmpd="sng" algn="ctr">
                      <a:solidFill>
                        <a:srgbClr val="000000"/>
                      </a:solidFill>
                      <a:prstDash val="solid"/>
                      <a:round/>
                      <a:headEnd type="none" w="med" len="med"/>
                      <a:tailEnd type="none" w="med" len="med"/>
                    </a:lnR>
                    <a:lnT>
                      <a:noFill/>
                    </a:lnT>
                    <a:lnB>
                      <a:noFill/>
                    </a:lnB>
                  </a:tcPr>
                </a:tc>
                <a:tc>
                  <a:txBody>
                    <a:bodyPr/>
                    <a:lstStyle/>
                    <a:p>
                      <a:pPr algn="ctr">
                        <a:spcAft>
                          <a:spcPts val="0"/>
                        </a:spcAft>
                      </a:pPr>
                      <a:r>
                        <a:rPr lang="en-US" sz="2000" kern="100">
                          <a:latin typeface="Times New Roman"/>
                          <a:ea typeface="宋体"/>
                        </a:rPr>
                        <a:t>0.010</a:t>
                      </a:r>
                      <a:r>
                        <a:rPr lang="zh-CN" sz="2000" kern="100">
                          <a:latin typeface="Times New Roman"/>
                          <a:ea typeface="宋体"/>
                        </a:rPr>
                        <a:t>～</a:t>
                      </a:r>
                      <a:r>
                        <a:rPr lang="en-US" sz="2000" kern="100">
                          <a:latin typeface="Times New Roman"/>
                          <a:ea typeface="宋体"/>
                        </a:rPr>
                        <a:t>0.020</a:t>
                      </a:r>
                      <a:endParaRPr lang="zh-CN" sz="2000" kern="100">
                        <a:latin typeface="Times New Roman"/>
                        <a:ea typeface="宋体"/>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algn="ctr">
                        <a:spcAft>
                          <a:spcPts val="0"/>
                        </a:spcAft>
                      </a:pPr>
                      <a:r>
                        <a:rPr lang="en-US" sz="2000" kern="100" dirty="0">
                          <a:latin typeface="Times New Roman"/>
                          <a:ea typeface="宋体"/>
                        </a:rPr>
                        <a:t>100</a:t>
                      </a:r>
                      <a:endParaRPr lang="zh-CN" sz="2000" kern="100" dirty="0">
                        <a:latin typeface="Times New Roman"/>
                        <a:ea typeface="宋体"/>
                      </a:endParaRPr>
                    </a:p>
                  </a:txBody>
                  <a:tcPr marL="68580" marR="68580" marT="0" marB="0">
                    <a:lnL w="12700" cap="flat" cmpd="sng" algn="ctr">
                      <a:solidFill>
                        <a:srgbClr val="000000"/>
                      </a:solidFill>
                      <a:prstDash val="solid"/>
                      <a:round/>
                      <a:headEnd type="none" w="med" len="med"/>
                      <a:tailEnd type="none" w="med" len="med"/>
                    </a:lnL>
                    <a:lnR>
                      <a:noFill/>
                    </a:lnR>
                    <a:lnT>
                      <a:noFill/>
                    </a:lnT>
                    <a:lnB>
                      <a:noFill/>
                    </a:lnB>
                  </a:tcPr>
                </a:tc>
              </a:tr>
              <a:tr h="609208">
                <a:tc>
                  <a:txBody>
                    <a:bodyPr/>
                    <a:lstStyle/>
                    <a:p>
                      <a:pPr algn="ctr">
                        <a:spcAft>
                          <a:spcPts val="0"/>
                        </a:spcAft>
                      </a:pPr>
                      <a:r>
                        <a:rPr lang="zh-CN" sz="2000" kern="100">
                          <a:latin typeface="Times New Roman"/>
                          <a:ea typeface="宋体"/>
                        </a:rPr>
                        <a:t>声音</a:t>
                      </a:r>
                    </a:p>
                  </a:txBody>
                  <a:tcPr marL="68580" marR="68580" marT="0" marB="0">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000" kern="100">
                          <a:latin typeface="Times New Roman"/>
                          <a:ea typeface="宋体"/>
                        </a:rPr>
                        <a:t>0.003</a:t>
                      </a:r>
                      <a:r>
                        <a:rPr lang="zh-CN" sz="2000" kern="100">
                          <a:latin typeface="Times New Roman"/>
                          <a:ea typeface="宋体"/>
                        </a:rPr>
                        <a:t>～</a:t>
                      </a:r>
                      <a:r>
                        <a:rPr lang="en-US" sz="2000" kern="100">
                          <a:latin typeface="Times New Roman"/>
                          <a:ea typeface="宋体"/>
                        </a:rPr>
                        <a:t>0.015</a:t>
                      </a:r>
                      <a:endParaRPr lang="zh-CN" sz="2000" kern="100">
                        <a:latin typeface="Times New Roman"/>
                        <a:ea typeface="宋体"/>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2000" kern="100" dirty="0">
                          <a:latin typeface="Times New Roman"/>
                          <a:ea typeface="宋体"/>
                        </a:rPr>
                        <a:t>100</a:t>
                      </a:r>
                      <a:endParaRPr lang="zh-CN" sz="2000" kern="100" dirty="0">
                        <a:latin typeface="Times New Roman"/>
                        <a:ea typeface="宋体"/>
                      </a:endParaRPr>
                    </a:p>
                  </a:txBody>
                  <a:tcPr marL="68580" marR="68580" marT="0" marB="0">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tcPr>
                </a:tc>
              </a:tr>
            </a:tbl>
          </a:graphicData>
        </a:graphic>
      </p:graphicFrame>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RAID</a:t>
            </a:r>
            <a:r>
              <a:rPr lang="zh-CN" altLang="en-US" dirty="0" smtClean="0"/>
              <a:t>小结</a:t>
            </a:r>
            <a:endParaRPr lang="zh-CN" altLang="en-US" dirty="0"/>
          </a:p>
        </p:txBody>
      </p:sp>
      <p:sp>
        <p:nvSpPr>
          <p:cNvPr id="4" name="页脚占位符 3"/>
          <p:cNvSpPr>
            <a:spLocks noGrp="1"/>
          </p:cNvSpPr>
          <p:nvPr>
            <p:ph type="ftr" sz="quarter" idx="10"/>
          </p:nvPr>
        </p:nvSpPr>
        <p:spPr/>
        <p:txBody>
          <a:bodyPr/>
          <a:lstStyle/>
          <a:p>
            <a:pPr>
              <a:defRPr/>
            </a:pPr>
            <a:r>
              <a:rPr lang="zh-CN" altLang="en-US" dirty="0" smtClean="0"/>
              <a:t>USTC</a:t>
            </a:r>
            <a:r>
              <a:rPr lang="en-US" altLang="zh-CN" dirty="0" smtClean="0"/>
              <a:t>-</a:t>
            </a:r>
            <a:r>
              <a:rPr lang="zh-CN" altLang="en-US" dirty="0" smtClean="0"/>
              <a:t>21000201-OPERATING SYSTEMS; </a:t>
            </a:r>
            <a:r>
              <a:rPr lang="de-DE" altLang="zh-CN" dirty="0" smtClean="0"/>
              <a:t>FALL 2016; INSTRUCTOR: LINGBO WEI</a:t>
            </a:r>
            <a:endParaRPr lang="en-US" altLang="zh-CN" dirty="0"/>
          </a:p>
        </p:txBody>
      </p:sp>
      <p:sp>
        <p:nvSpPr>
          <p:cNvPr id="5" name="灯片编号占位符 4"/>
          <p:cNvSpPr>
            <a:spLocks noGrp="1"/>
          </p:cNvSpPr>
          <p:nvPr>
            <p:ph type="sldNum" sz="quarter" idx="11"/>
          </p:nvPr>
        </p:nvSpPr>
        <p:spPr/>
        <p:txBody>
          <a:bodyPr/>
          <a:lstStyle/>
          <a:p>
            <a:pPr>
              <a:defRPr/>
            </a:pPr>
            <a:fld id="{2A5F4D79-7E66-4EF1-850E-A256F3AB9092}" type="slidenum">
              <a:rPr lang="zh-CN" altLang="en-US" smtClean="0"/>
              <a:pPr>
                <a:defRPr/>
              </a:pPr>
              <a:t>90</a:t>
            </a:fld>
            <a:endParaRPr lang="en-US" altLang="zh-CN"/>
          </a:p>
        </p:txBody>
      </p:sp>
      <p:pic>
        <p:nvPicPr>
          <p:cNvPr id="239618" name="Picture 2"/>
          <p:cNvPicPr>
            <a:picLocks noChangeAspect="1" noChangeArrowheads="1"/>
          </p:cNvPicPr>
          <p:nvPr/>
        </p:nvPicPr>
        <p:blipFill>
          <a:blip r:embed="rId2" cstate="print"/>
          <a:srcRect/>
          <a:stretch>
            <a:fillRect/>
          </a:stretch>
        </p:blipFill>
        <p:spPr bwMode="auto">
          <a:xfrm>
            <a:off x="308884" y="1310473"/>
            <a:ext cx="8486776" cy="4014092"/>
          </a:xfrm>
          <a:prstGeom prst="rect">
            <a:avLst/>
          </a:prstGeom>
          <a:noFill/>
          <a:ln w="9525">
            <a:noFill/>
            <a:miter lim="800000"/>
            <a:headEnd/>
            <a:tailEnd/>
          </a:ln>
          <a:effectLst/>
        </p:spPr>
      </p:pic>
      <p:pic>
        <p:nvPicPr>
          <p:cNvPr id="239619" name="Picture 3"/>
          <p:cNvPicPr>
            <a:picLocks noChangeAspect="1" noChangeArrowheads="1"/>
          </p:cNvPicPr>
          <p:nvPr/>
        </p:nvPicPr>
        <p:blipFill>
          <a:blip r:embed="rId3" cstate="print"/>
          <a:srcRect/>
          <a:stretch>
            <a:fillRect/>
          </a:stretch>
        </p:blipFill>
        <p:spPr bwMode="auto">
          <a:xfrm>
            <a:off x="327025" y="5434240"/>
            <a:ext cx="3511550" cy="216762"/>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5"/>
          <p:cNvSpPr>
            <a:spLocks noGrp="1" noChangeArrowheads="1"/>
          </p:cNvSpPr>
          <p:nvPr>
            <p:ph type="ftr" sz="quarter" idx="10"/>
          </p:nvPr>
        </p:nvSpPr>
        <p:spPr>
          <a:noFill/>
        </p:spPr>
        <p:txBody>
          <a:bodyPr/>
          <a:lstStyle/>
          <a:p>
            <a:r>
              <a:rPr lang="zh-CN" altLang="en-US" dirty="0" smtClean="0">
                <a:latin typeface="Arial" pitchFamily="34" charset="0"/>
              </a:rPr>
              <a:t>USTC</a:t>
            </a:r>
            <a:r>
              <a:rPr lang="en-US" altLang="zh-CN" dirty="0" smtClean="0">
                <a:latin typeface="Arial" pitchFamily="34" charset="0"/>
              </a:rPr>
              <a:t>-</a:t>
            </a:r>
            <a:r>
              <a:rPr lang="zh-CN" altLang="en-US" dirty="0" smtClean="0">
                <a:latin typeface="Arial" pitchFamily="34" charset="0"/>
              </a:rPr>
              <a:t>21000201-OPERATING SYSTEMS; </a:t>
            </a:r>
            <a:r>
              <a:rPr lang="de-DE" altLang="zh-CN" dirty="0" smtClean="0">
                <a:latin typeface="Arial" pitchFamily="34" charset="0"/>
              </a:rPr>
              <a:t>FALL 2016; INSTRUCTOR: LINGBO WEI</a:t>
            </a:r>
            <a:endParaRPr lang="en-US" altLang="zh-CN" dirty="0" smtClean="0">
              <a:latin typeface="Arial" pitchFamily="34" charset="0"/>
            </a:endParaRPr>
          </a:p>
        </p:txBody>
      </p:sp>
      <p:sp>
        <p:nvSpPr>
          <p:cNvPr id="63491" name="Rectangle 6"/>
          <p:cNvSpPr>
            <a:spLocks noGrp="1" noChangeArrowheads="1"/>
          </p:cNvSpPr>
          <p:nvPr>
            <p:ph type="sldNum" sz="quarter" idx="11"/>
          </p:nvPr>
        </p:nvSpPr>
        <p:spPr>
          <a:noFill/>
        </p:spPr>
        <p:txBody>
          <a:bodyPr/>
          <a:lstStyle/>
          <a:p>
            <a:fld id="{31707FEE-5520-4278-B22F-94C1CBE66937}" type="slidenum">
              <a:rPr lang="zh-CN" altLang="en-US" smtClean="0">
                <a:latin typeface="Arial" pitchFamily="34" charset="0"/>
              </a:rPr>
              <a:pPr/>
              <a:t>91</a:t>
            </a:fld>
            <a:endParaRPr lang="en-US" altLang="zh-CN" smtClean="0">
              <a:latin typeface="Arial" pitchFamily="34" charset="0"/>
            </a:endParaRPr>
          </a:p>
        </p:txBody>
      </p:sp>
      <p:sp>
        <p:nvSpPr>
          <p:cNvPr id="63492" name="Rectangle 2"/>
          <p:cNvSpPr>
            <a:spLocks noGrp="1" noChangeArrowheads="1"/>
          </p:cNvSpPr>
          <p:nvPr>
            <p:ph type="title"/>
          </p:nvPr>
        </p:nvSpPr>
        <p:spPr/>
        <p:txBody>
          <a:bodyPr/>
          <a:lstStyle/>
          <a:p>
            <a:r>
              <a:rPr lang="en-US" altLang="zh-CN" smtClean="0">
                <a:ea typeface="宋体" pitchFamily="2" charset="-122"/>
              </a:rPr>
              <a:t>After the class…</a:t>
            </a:r>
            <a:endParaRPr lang="zh-CN" altLang="en-US" smtClean="0">
              <a:ea typeface="宋体" pitchFamily="2" charset="-122"/>
            </a:endParaRPr>
          </a:p>
        </p:txBody>
      </p:sp>
      <p:sp>
        <p:nvSpPr>
          <p:cNvPr id="63493" name="Rectangle 3"/>
          <p:cNvSpPr>
            <a:spLocks noGrp="1" noChangeArrowheads="1"/>
          </p:cNvSpPr>
          <p:nvPr>
            <p:ph type="body" idx="1"/>
          </p:nvPr>
        </p:nvSpPr>
        <p:spPr/>
        <p:txBody>
          <a:bodyPr/>
          <a:lstStyle/>
          <a:p>
            <a:r>
              <a:rPr lang="en-US" altLang="zh-CN" sz="2400" dirty="0" smtClean="0">
                <a:ea typeface="宋体" pitchFamily="2" charset="-122"/>
              </a:rPr>
              <a:t>Reading: </a:t>
            </a:r>
          </a:p>
          <a:p>
            <a:pPr lvl="1"/>
            <a:r>
              <a:rPr lang="zh-CN" altLang="en-US" sz="2000" dirty="0" smtClean="0">
                <a:ea typeface="宋体" pitchFamily="2" charset="-122"/>
              </a:rPr>
              <a:t>教材第</a:t>
            </a:r>
            <a:r>
              <a:rPr lang="en-US" altLang="zh-CN" sz="2000" dirty="0" smtClean="0">
                <a:ea typeface="宋体" pitchFamily="2" charset="-122"/>
              </a:rPr>
              <a:t>1</a:t>
            </a:r>
            <a:r>
              <a:rPr lang="zh-CN" altLang="en-US" sz="2000" dirty="0" smtClean="0">
                <a:ea typeface="宋体" pitchFamily="2" charset="-122"/>
              </a:rPr>
              <a:t>章：</a:t>
            </a:r>
            <a:r>
              <a:rPr lang="en-US" altLang="zh-CN" sz="2000" dirty="0" smtClean="0">
                <a:ea typeface="宋体" pitchFamily="2" charset="-122"/>
              </a:rPr>
              <a:t>I/O </a:t>
            </a:r>
            <a:r>
              <a:rPr lang="zh-CN" altLang="en-US" sz="2000" dirty="0" smtClean="0">
                <a:ea typeface="宋体" pitchFamily="2" charset="-122"/>
              </a:rPr>
              <a:t>通信技术（</a:t>
            </a:r>
            <a:r>
              <a:rPr lang="en-US" altLang="zh-CN" sz="2000" dirty="0" smtClean="0">
                <a:ea typeface="宋体" pitchFamily="2" charset="-122"/>
              </a:rPr>
              <a:t>1.7</a:t>
            </a:r>
            <a:r>
              <a:rPr lang="zh-CN" altLang="en-US" sz="2000" dirty="0" smtClean="0">
                <a:ea typeface="宋体" pitchFamily="2" charset="-122"/>
              </a:rPr>
              <a:t>节）</a:t>
            </a:r>
            <a:endParaRPr lang="en-US" altLang="zh-CN" sz="2000" dirty="0" smtClean="0">
              <a:ea typeface="宋体" pitchFamily="2" charset="-122"/>
            </a:endParaRPr>
          </a:p>
          <a:p>
            <a:pPr lvl="1"/>
            <a:r>
              <a:rPr lang="zh-CN" altLang="en-US" sz="2000" dirty="0" smtClean="0">
                <a:ea typeface="宋体" pitchFamily="2" charset="-122"/>
              </a:rPr>
              <a:t>教材第</a:t>
            </a:r>
            <a:r>
              <a:rPr lang="en-US" altLang="zh-CN" sz="2000" dirty="0" smtClean="0">
                <a:ea typeface="宋体" pitchFamily="2" charset="-122"/>
              </a:rPr>
              <a:t>1</a:t>
            </a:r>
            <a:r>
              <a:rPr lang="zh-CN" altLang="en-US" sz="2000" dirty="0" smtClean="0">
                <a:ea typeface="宋体" pitchFamily="2" charset="-122"/>
              </a:rPr>
              <a:t>章：中断概述（</a:t>
            </a:r>
            <a:r>
              <a:rPr lang="en-US" altLang="zh-CN" sz="2000" dirty="0" smtClean="0">
                <a:ea typeface="宋体" pitchFamily="2" charset="-122"/>
              </a:rPr>
              <a:t>1.4</a:t>
            </a:r>
            <a:r>
              <a:rPr lang="zh-CN" altLang="en-US" sz="2000" dirty="0" smtClean="0">
                <a:ea typeface="宋体" pitchFamily="2" charset="-122"/>
              </a:rPr>
              <a:t>节）</a:t>
            </a:r>
            <a:endParaRPr lang="en-US" altLang="zh-CN" sz="2000" dirty="0" smtClean="0">
              <a:ea typeface="宋体" pitchFamily="2" charset="-122"/>
            </a:endParaRPr>
          </a:p>
          <a:p>
            <a:pPr lvl="1"/>
            <a:r>
              <a:rPr lang="zh-CN" altLang="en-US" sz="2000" dirty="0" smtClean="0">
                <a:ea typeface="宋体" pitchFamily="2" charset="-122"/>
              </a:rPr>
              <a:t>教材第</a:t>
            </a:r>
            <a:r>
              <a:rPr lang="en-US" altLang="zh-CN" sz="2000" dirty="0" smtClean="0">
                <a:ea typeface="宋体" pitchFamily="2" charset="-122"/>
              </a:rPr>
              <a:t>11</a:t>
            </a:r>
            <a:r>
              <a:rPr lang="zh-CN" altLang="en-US" sz="2000" dirty="0" smtClean="0">
                <a:ea typeface="宋体" pitchFamily="2" charset="-122"/>
              </a:rPr>
              <a:t>章：</a:t>
            </a:r>
            <a:r>
              <a:rPr lang="en-US" altLang="zh-CN" sz="2000" dirty="0" smtClean="0">
                <a:ea typeface="宋体" pitchFamily="2" charset="-122"/>
              </a:rPr>
              <a:t>I/O</a:t>
            </a:r>
            <a:r>
              <a:rPr lang="zh-CN" altLang="en-US" sz="2000" dirty="0" smtClean="0">
                <a:ea typeface="宋体" pitchFamily="2" charset="-122"/>
              </a:rPr>
              <a:t>管理和磁盘调度 （</a:t>
            </a:r>
            <a:r>
              <a:rPr lang="en-US" altLang="zh-CN" sz="2000" dirty="0" smtClean="0">
                <a:ea typeface="宋体" pitchFamily="2" charset="-122"/>
              </a:rPr>
              <a:t>11.1</a:t>
            </a:r>
            <a:r>
              <a:rPr lang="zh-CN" altLang="en-US" sz="2000" dirty="0" smtClean="0">
                <a:ea typeface="宋体" pitchFamily="2" charset="-122"/>
              </a:rPr>
              <a:t>节到</a:t>
            </a:r>
            <a:r>
              <a:rPr lang="en-US" altLang="zh-CN" sz="2000" dirty="0" smtClean="0">
                <a:ea typeface="宋体" pitchFamily="2" charset="-122"/>
              </a:rPr>
              <a:t>11.7</a:t>
            </a:r>
            <a:r>
              <a:rPr lang="zh-CN" altLang="en-US" sz="2000" dirty="0" smtClean="0">
                <a:ea typeface="宋体" pitchFamily="2" charset="-122"/>
              </a:rPr>
              <a:t>节）</a:t>
            </a:r>
            <a:endParaRPr lang="en-US" altLang="zh-CN" sz="2000" dirty="0" smtClean="0">
              <a:ea typeface="宋体" pitchFamily="2" charset="-122"/>
            </a:endParaRPr>
          </a:p>
          <a:p>
            <a:pPr lvl="1"/>
            <a:r>
              <a:rPr lang="zh-CN" altLang="en-US" sz="2000" dirty="0" smtClean="0">
                <a:ea typeface="宋体" pitchFamily="2" charset="-122"/>
              </a:rPr>
              <a:t>教材附录</a:t>
            </a:r>
            <a:r>
              <a:rPr lang="en-US" altLang="zh-CN" sz="2000" dirty="0" smtClean="0">
                <a:ea typeface="宋体" pitchFamily="2" charset="-122"/>
              </a:rPr>
              <a:t>11A</a:t>
            </a:r>
            <a:r>
              <a:rPr lang="zh-CN" altLang="en-US" sz="2000" dirty="0" smtClean="0">
                <a:ea typeface="宋体" pitchFamily="2" charset="-122"/>
              </a:rPr>
              <a:t>：磁盘存储设备</a:t>
            </a:r>
            <a:endParaRPr lang="en-US" altLang="zh-CN" sz="2000" dirty="0" smtClean="0">
              <a:ea typeface="宋体" pitchFamily="2" charset="-122"/>
            </a:endParaRPr>
          </a:p>
          <a:p>
            <a:pPr lvl="1"/>
            <a:r>
              <a:rPr lang="en-US" altLang="zh-CN" sz="2000" dirty="0" smtClean="0">
                <a:ea typeface="宋体" pitchFamily="2" charset="-122"/>
              </a:rPr>
              <a:t>A. S. </a:t>
            </a:r>
            <a:r>
              <a:rPr lang="en-US" altLang="zh-CN" sz="2000" dirty="0" err="1" smtClean="0">
                <a:ea typeface="宋体" pitchFamily="2" charset="-122"/>
              </a:rPr>
              <a:t>Tanenbaum</a:t>
            </a:r>
            <a:r>
              <a:rPr lang="en-US" altLang="zh-CN" sz="2000" dirty="0" smtClean="0">
                <a:ea typeface="宋体" pitchFamily="2" charset="-122"/>
              </a:rPr>
              <a:t>: Modern Operating Systems (3rd Edition), Chapter 5: </a:t>
            </a:r>
            <a:r>
              <a:rPr lang="en-US" altLang="zh-CN" sz="2000" dirty="0" err="1" smtClean="0">
                <a:ea typeface="宋体" pitchFamily="2" charset="-122"/>
              </a:rPr>
              <a:t>Input/Output</a:t>
            </a:r>
            <a:r>
              <a:rPr lang="en-US" altLang="zh-CN" sz="2000" dirty="0" smtClean="0">
                <a:ea typeface="宋体" pitchFamily="2" charset="-122"/>
              </a:rPr>
              <a:t> </a:t>
            </a:r>
            <a:r>
              <a:rPr lang="zh-CN" altLang="en-US" sz="2000" dirty="0" smtClean="0">
                <a:ea typeface="宋体" pitchFamily="2" charset="-122"/>
              </a:rPr>
              <a:t>（</a:t>
            </a:r>
            <a:r>
              <a:rPr lang="en-US" altLang="zh-CN" sz="2000" dirty="0" smtClean="0">
                <a:ea typeface="宋体" pitchFamily="2" charset="-122"/>
              </a:rPr>
              <a:t>Section 5.1~Section 5.3</a:t>
            </a:r>
            <a:r>
              <a:rPr lang="zh-CN" altLang="en-US" sz="2000" dirty="0" smtClean="0">
                <a:ea typeface="宋体" pitchFamily="2" charset="-122"/>
              </a:rPr>
              <a:t>）</a:t>
            </a:r>
            <a:endParaRPr lang="en-US" altLang="zh-CN" sz="2000" dirty="0" smtClean="0">
              <a:ea typeface="宋体" pitchFamily="2" charset="-122"/>
            </a:endParaRPr>
          </a:p>
          <a:p>
            <a:pPr lvl="1"/>
            <a:endParaRPr lang="en-US" altLang="zh-CN" sz="2000" dirty="0" smtClean="0">
              <a:ea typeface="宋体" pitchFamily="2" charset="-122"/>
            </a:endParaRPr>
          </a:p>
          <a:p>
            <a:r>
              <a:rPr lang="en-US" altLang="zh-CN" sz="2400" dirty="0" smtClean="0">
                <a:ea typeface="宋体" pitchFamily="2" charset="-122"/>
              </a:rPr>
              <a:t>Homework</a:t>
            </a:r>
            <a:r>
              <a:rPr lang="zh-CN" altLang="en-US" sz="2400" dirty="0" smtClean="0">
                <a:ea typeface="宋体" pitchFamily="2" charset="-122"/>
              </a:rPr>
              <a:t>：</a:t>
            </a:r>
            <a:endParaRPr lang="en-US" altLang="zh-CN" sz="2400" dirty="0" smtClean="0">
              <a:ea typeface="宋体" pitchFamily="2" charset="-122"/>
            </a:endParaRPr>
          </a:p>
          <a:p>
            <a:pPr lvl="1"/>
            <a:r>
              <a:rPr lang="en-US" altLang="zh-CN" sz="2000" dirty="0" smtClean="0">
                <a:ea typeface="宋体" pitchFamily="2" charset="-122"/>
              </a:rPr>
              <a:t>P518: Problems 11.1, 11.2, 11.3 (7</a:t>
            </a:r>
            <a:r>
              <a:rPr lang="en-US" altLang="zh-CN" sz="2000" baseline="30000" dirty="0" smtClean="0">
                <a:ea typeface="宋体" pitchFamily="2" charset="-122"/>
              </a:rPr>
              <a:t>th</a:t>
            </a:r>
            <a:r>
              <a:rPr lang="en-US" altLang="zh-CN" sz="2000" dirty="0" smtClean="0">
                <a:ea typeface="宋体" pitchFamily="2" charset="-122"/>
              </a:rPr>
              <a:t> Edition)</a:t>
            </a: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111">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111</Template>
  <TotalTime>13886</TotalTime>
  <Words>6587</Words>
  <Application>Microsoft Office PowerPoint</Application>
  <PresentationFormat>全屏显示(4:3)</PresentationFormat>
  <Paragraphs>818</Paragraphs>
  <Slides>91</Slides>
  <Notes>5</Notes>
  <HiddenSlides>0</HiddenSlides>
  <MMClips>0</MMClips>
  <ScaleCrop>false</ScaleCrop>
  <HeadingPairs>
    <vt:vector size="8" baseType="variant">
      <vt:variant>
        <vt:lpstr>已用的字体</vt:lpstr>
      </vt:variant>
      <vt:variant>
        <vt:i4>10</vt:i4>
      </vt:variant>
      <vt:variant>
        <vt:lpstr>主题</vt:lpstr>
      </vt:variant>
      <vt:variant>
        <vt:i4>1</vt:i4>
      </vt:variant>
      <vt:variant>
        <vt:lpstr>嵌入 OLE 服务器</vt:lpstr>
      </vt:variant>
      <vt:variant>
        <vt:i4>1</vt:i4>
      </vt:variant>
      <vt:variant>
        <vt:lpstr>幻灯片标题</vt:lpstr>
      </vt:variant>
      <vt:variant>
        <vt:i4>91</vt:i4>
      </vt:variant>
    </vt:vector>
  </HeadingPairs>
  <TitlesOfParts>
    <vt:vector size="103" baseType="lpstr">
      <vt:lpstr>黑体</vt:lpstr>
      <vt:lpstr>华文楷体</vt:lpstr>
      <vt:lpstr>华文新魏</vt:lpstr>
      <vt:lpstr>华文中宋</vt:lpstr>
      <vt:lpstr>宋体</vt:lpstr>
      <vt:lpstr>Arial</vt:lpstr>
      <vt:lpstr>Calibri</vt:lpstr>
      <vt:lpstr>Georgia</vt:lpstr>
      <vt:lpstr>Times New Roman</vt:lpstr>
      <vt:lpstr>Wingdings</vt:lpstr>
      <vt:lpstr>111</vt:lpstr>
      <vt:lpstr>Microsoft Visio 绘图</vt:lpstr>
      <vt:lpstr>Welcome to</vt:lpstr>
      <vt:lpstr>Part 3: I/O Management</vt:lpstr>
      <vt:lpstr>Part 3: I/O Management</vt:lpstr>
      <vt:lpstr>I/O设备（外部设备）</vt:lpstr>
      <vt:lpstr>I/O devices vary in many dimensions</vt:lpstr>
      <vt:lpstr>I/O devices vary in many dimensions</vt:lpstr>
      <vt:lpstr>任何人造物都有可能成为I/O设备</vt:lpstr>
      <vt:lpstr>I/O devices vary hugely in data transfer speed</vt:lpstr>
      <vt:lpstr>人是I/O速率多样化的关键因素</vt:lpstr>
      <vt:lpstr>人机交互的数据率极限</vt:lpstr>
      <vt:lpstr>为什么要研究I/O？</vt:lpstr>
      <vt:lpstr>I/O Subsystem</vt:lpstr>
      <vt:lpstr>The I/O subsystem is layered</vt:lpstr>
      <vt:lpstr>A hierarchical view of the I/O subsystem</vt:lpstr>
      <vt:lpstr>Basic Functions of I/O Subsystem</vt:lpstr>
      <vt:lpstr>Part 3: I/O Management</vt:lpstr>
      <vt:lpstr>I/O Hardware</vt:lpstr>
      <vt:lpstr>I/O Bus Architecture</vt:lpstr>
      <vt:lpstr>I/O Bus Architecture</vt:lpstr>
      <vt:lpstr>I/O Bus Architecture</vt:lpstr>
      <vt:lpstr>I/O Device</vt:lpstr>
      <vt:lpstr>Device Controller</vt:lpstr>
      <vt:lpstr>设备控制器的组成</vt:lpstr>
      <vt:lpstr>设备控制器与CPU的接口</vt:lpstr>
      <vt:lpstr>Part 3: I/O Management</vt:lpstr>
      <vt:lpstr>I/O 寻址方式</vt:lpstr>
      <vt:lpstr>独立于内存的I/O地址空间模式</vt:lpstr>
      <vt:lpstr>I/O Port Space</vt:lpstr>
      <vt:lpstr>映射到内存空间的I/O地址空间模式</vt:lpstr>
      <vt:lpstr>混合模式</vt:lpstr>
      <vt:lpstr>I/O控制方式</vt:lpstr>
      <vt:lpstr>可编程 I/O</vt:lpstr>
      <vt:lpstr>         可编程I/O</vt:lpstr>
      <vt:lpstr>可编程 I/O 的问题</vt:lpstr>
      <vt:lpstr>中断驱动 I/O</vt:lpstr>
      <vt:lpstr>中断驱动 I/O</vt:lpstr>
      <vt:lpstr>Interrupt-Driven I/O</vt:lpstr>
      <vt:lpstr>中断驱动 I/O</vt:lpstr>
      <vt:lpstr>直接存储器访问(DMA)</vt:lpstr>
      <vt:lpstr>DMA构造</vt:lpstr>
      <vt:lpstr>Direct Memory Access (DMA)</vt:lpstr>
      <vt:lpstr>Direct Memory Access (DMA)</vt:lpstr>
      <vt:lpstr>DMA小结</vt:lpstr>
      <vt:lpstr>Part 3: I/O Management</vt:lpstr>
      <vt:lpstr>Why Buffering?</vt:lpstr>
      <vt:lpstr>Buffering Strategies</vt:lpstr>
      <vt:lpstr>Single Buffering</vt:lpstr>
      <vt:lpstr>Double Buffering</vt:lpstr>
      <vt:lpstr>Circular Buffering</vt:lpstr>
      <vt:lpstr>单、双、循环缓冲比较</vt:lpstr>
      <vt:lpstr>Buffer Pool</vt:lpstr>
      <vt:lpstr>缓冲区与高速缓存</vt:lpstr>
      <vt:lpstr>Part 3: I/O Management</vt:lpstr>
      <vt:lpstr>I/O 软件</vt:lpstr>
      <vt:lpstr>I/O 软件</vt:lpstr>
      <vt:lpstr>I/O 软件</vt:lpstr>
      <vt:lpstr>设备无关（设备独立性）</vt:lpstr>
      <vt:lpstr>设备驱动的统一接口</vt:lpstr>
      <vt:lpstr>I/O 软件</vt:lpstr>
      <vt:lpstr>Part 3: I/O Management</vt:lpstr>
      <vt:lpstr>The Memory Hierarchy</vt:lpstr>
      <vt:lpstr>Rigid (“Hard”) Magnetic Disks</vt:lpstr>
      <vt:lpstr>Components of a Disk Drive</vt:lpstr>
      <vt:lpstr>Write/Read Heads</vt:lpstr>
      <vt:lpstr>磁盘格式化</vt:lpstr>
      <vt:lpstr>磁盘格式化</vt:lpstr>
      <vt:lpstr>磁盘格式化</vt:lpstr>
      <vt:lpstr>Disk Layout Methods</vt:lpstr>
      <vt:lpstr>Disk Performance Parameters</vt:lpstr>
      <vt:lpstr>磁盘调度</vt:lpstr>
      <vt:lpstr>磁盘调度</vt:lpstr>
      <vt:lpstr>磁盘调度</vt:lpstr>
      <vt:lpstr>磁盘调度</vt:lpstr>
      <vt:lpstr>磁盘调度</vt:lpstr>
      <vt:lpstr>First-In-First-Out (FIFO)</vt:lpstr>
      <vt:lpstr>Shortest Service (Seek) Time First (SSTF)</vt:lpstr>
      <vt:lpstr>Scan or “Elevator” Algorithm (SCAN)</vt:lpstr>
      <vt:lpstr>SSTF and SCAN</vt:lpstr>
      <vt:lpstr>Circular Scan (C-SCAN)</vt:lpstr>
      <vt:lpstr>磁盘调度小结</vt:lpstr>
      <vt:lpstr>RAID  独立磁盘冗余阵列</vt:lpstr>
      <vt:lpstr>RAID 0-Stripped</vt:lpstr>
      <vt:lpstr>RAID 0-Stripped</vt:lpstr>
      <vt:lpstr>RAID 1-Mirrored</vt:lpstr>
      <vt:lpstr>RAID 2 (Using Hamming Code)</vt:lpstr>
      <vt:lpstr>RAID 3 (Bit-interleaved Parity)</vt:lpstr>
      <vt:lpstr>RAID 4 (Block-interleaved Parity)</vt:lpstr>
      <vt:lpstr>RAID 5 (Block-interleaved Distributed Parity)</vt:lpstr>
      <vt:lpstr>RAID 6 (Dual Redundancy)</vt:lpstr>
      <vt:lpstr>RAID小结</vt:lpstr>
      <vt:lpstr>After the class…</vt:lpstr>
    </vt:vector>
  </TitlesOfParts>
  <Company>uf</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Operating System Security (II)</dc:title>
  <dc:creator>z</dc:creator>
  <cp:lastModifiedBy>lingbo wei</cp:lastModifiedBy>
  <cp:revision>272</cp:revision>
  <dcterms:created xsi:type="dcterms:W3CDTF">2012-09-04T15:33:18Z</dcterms:created>
  <dcterms:modified xsi:type="dcterms:W3CDTF">2016-11-11T02:24:04Z</dcterms:modified>
</cp:coreProperties>
</file>